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472" r:id="rId3"/>
    <p:sldId id="258" r:id="rId4"/>
    <p:sldId id="259" r:id="rId5"/>
    <p:sldId id="260" r:id="rId6"/>
    <p:sldId id="261" r:id="rId7"/>
    <p:sldId id="263" r:id="rId8"/>
    <p:sldId id="262" r:id="rId9"/>
    <p:sldId id="264" r:id="rId10"/>
    <p:sldId id="265" r:id="rId11"/>
    <p:sldId id="283" r:id="rId12"/>
    <p:sldId id="284" r:id="rId13"/>
    <p:sldId id="266" r:id="rId14"/>
    <p:sldId id="269" r:id="rId15"/>
    <p:sldId id="267" r:id="rId16"/>
    <p:sldId id="268" r:id="rId17"/>
    <p:sldId id="270" r:id="rId18"/>
    <p:sldId id="272" r:id="rId19"/>
    <p:sldId id="279" r:id="rId20"/>
    <p:sldId id="274" r:id="rId21"/>
    <p:sldId id="278" r:id="rId22"/>
    <p:sldId id="276" r:id="rId23"/>
    <p:sldId id="277" r:id="rId24"/>
    <p:sldId id="275" r:id="rId25"/>
    <p:sldId id="280" r:id="rId26"/>
    <p:sldId id="285" r:id="rId27"/>
    <p:sldId id="291" r:id="rId28"/>
    <p:sldId id="292" r:id="rId29"/>
    <p:sldId id="314" r:id="rId30"/>
    <p:sldId id="293" r:id="rId31"/>
    <p:sldId id="294" r:id="rId32"/>
    <p:sldId id="309" r:id="rId33"/>
    <p:sldId id="310" r:id="rId34"/>
    <p:sldId id="313" r:id="rId35"/>
    <p:sldId id="312" r:id="rId36"/>
    <p:sldId id="315" r:id="rId37"/>
    <p:sldId id="300" r:id="rId38"/>
    <p:sldId id="337" r:id="rId39"/>
    <p:sldId id="334" r:id="rId40"/>
    <p:sldId id="335" r:id="rId41"/>
    <p:sldId id="336" r:id="rId42"/>
    <p:sldId id="326" r:id="rId43"/>
    <p:sldId id="304" r:id="rId44"/>
    <p:sldId id="305" r:id="rId45"/>
    <p:sldId id="317" r:id="rId46"/>
    <p:sldId id="297" r:id="rId47"/>
    <p:sldId id="301" r:id="rId48"/>
    <p:sldId id="302" r:id="rId49"/>
    <p:sldId id="298" r:id="rId50"/>
    <p:sldId id="318" r:id="rId51"/>
    <p:sldId id="328" r:id="rId52"/>
    <p:sldId id="323" r:id="rId53"/>
    <p:sldId id="332" r:id="rId54"/>
    <p:sldId id="308" r:id="rId55"/>
    <p:sldId id="303" r:id="rId56"/>
    <p:sldId id="321" r:id="rId57"/>
    <p:sldId id="325" r:id="rId58"/>
    <p:sldId id="311" r:id="rId59"/>
    <p:sldId id="329" r:id="rId60"/>
    <p:sldId id="331" r:id="rId61"/>
    <p:sldId id="296" r:id="rId62"/>
    <p:sldId id="307" r:id="rId63"/>
    <p:sldId id="306" r:id="rId64"/>
    <p:sldId id="299" r:id="rId65"/>
    <p:sldId id="316" r:id="rId66"/>
    <p:sldId id="319" r:id="rId67"/>
    <p:sldId id="320" r:id="rId68"/>
    <p:sldId id="322" r:id="rId69"/>
    <p:sldId id="324" r:id="rId70"/>
    <p:sldId id="327" r:id="rId71"/>
    <p:sldId id="330" r:id="rId72"/>
    <p:sldId id="333" r:id="rId73"/>
    <p:sldId id="339" r:id="rId74"/>
    <p:sldId id="286" r:id="rId75"/>
    <p:sldId id="288" r:id="rId76"/>
    <p:sldId id="289" r:id="rId77"/>
    <p:sldId id="340" r:id="rId78"/>
    <p:sldId id="341" r:id="rId79"/>
    <p:sldId id="368" r:id="rId80"/>
    <p:sldId id="342" r:id="rId81"/>
    <p:sldId id="343" r:id="rId82"/>
    <p:sldId id="344" r:id="rId83"/>
    <p:sldId id="345" r:id="rId84"/>
    <p:sldId id="348" r:id="rId85"/>
    <p:sldId id="347"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 id="362" r:id="rId100"/>
    <p:sldId id="363" r:id="rId101"/>
    <p:sldId id="365" r:id="rId102"/>
    <p:sldId id="366" r:id="rId103"/>
    <p:sldId id="367" r:id="rId104"/>
    <p:sldId id="370" r:id="rId105"/>
    <p:sldId id="364" r:id="rId106"/>
    <p:sldId id="371" r:id="rId107"/>
    <p:sldId id="369" r:id="rId108"/>
    <p:sldId id="372" r:id="rId109"/>
    <p:sldId id="376" r:id="rId110"/>
    <p:sldId id="374" r:id="rId111"/>
    <p:sldId id="377" r:id="rId112"/>
    <p:sldId id="378" r:id="rId113"/>
    <p:sldId id="436" r:id="rId114"/>
    <p:sldId id="431" r:id="rId115"/>
    <p:sldId id="425" r:id="rId116"/>
    <p:sldId id="426" r:id="rId117"/>
    <p:sldId id="427" r:id="rId118"/>
    <p:sldId id="420" r:id="rId119"/>
    <p:sldId id="421" r:id="rId120"/>
    <p:sldId id="422" r:id="rId121"/>
    <p:sldId id="424" r:id="rId122"/>
    <p:sldId id="416" r:id="rId123"/>
    <p:sldId id="417" r:id="rId124"/>
    <p:sldId id="418" r:id="rId125"/>
    <p:sldId id="419" r:id="rId126"/>
    <p:sldId id="414" r:id="rId127"/>
    <p:sldId id="415" r:id="rId128"/>
    <p:sldId id="380" r:id="rId129"/>
    <p:sldId id="404" r:id="rId130"/>
    <p:sldId id="407" r:id="rId131"/>
    <p:sldId id="398" r:id="rId132"/>
    <p:sldId id="408" r:id="rId133"/>
    <p:sldId id="399" r:id="rId134"/>
    <p:sldId id="409" r:id="rId135"/>
    <p:sldId id="400" r:id="rId136"/>
    <p:sldId id="382" r:id="rId137"/>
    <p:sldId id="397" r:id="rId138"/>
    <p:sldId id="390" r:id="rId139"/>
    <p:sldId id="406" r:id="rId140"/>
    <p:sldId id="384" r:id="rId141"/>
    <p:sldId id="381" r:id="rId142"/>
    <p:sldId id="383" r:id="rId143"/>
    <p:sldId id="434" r:id="rId144"/>
    <p:sldId id="410" r:id="rId145"/>
    <p:sldId id="401" r:id="rId146"/>
    <p:sldId id="411" r:id="rId147"/>
    <p:sldId id="405" r:id="rId148"/>
    <p:sldId id="396" r:id="rId149"/>
    <p:sldId id="387" r:id="rId150"/>
    <p:sldId id="388" r:id="rId151"/>
    <p:sldId id="391" r:id="rId152"/>
    <p:sldId id="393" r:id="rId153"/>
    <p:sldId id="394" r:id="rId154"/>
    <p:sldId id="395" r:id="rId155"/>
    <p:sldId id="428" r:id="rId156"/>
    <p:sldId id="385" r:id="rId157"/>
    <p:sldId id="402" r:id="rId158"/>
    <p:sldId id="403" r:id="rId159"/>
    <p:sldId id="412" r:id="rId160"/>
    <p:sldId id="413" r:id="rId161"/>
    <p:sldId id="429" r:id="rId162"/>
    <p:sldId id="430" r:id="rId163"/>
    <p:sldId id="432" r:id="rId164"/>
    <p:sldId id="433" r:id="rId165"/>
    <p:sldId id="389" r:id="rId166"/>
    <p:sldId id="392" r:id="rId167"/>
    <p:sldId id="435" r:id="rId168"/>
    <p:sldId id="437" r:id="rId169"/>
    <p:sldId id="438" r:id="rId170"/>
    <p:sldId id="439" r:id="rId171"/>
    <p:sldId id="440" r:id="rId172"/>
    <p:sldId id="441" r:id="rId173"/>
    <p:sldId id="442" r:id="rId174"/>
    <p:sldId id="443" r:id="rId175"/>
    <p:sldId id="444" r:id="rId176"/>
    <p:sldId id="447" r:id="rId177"/>
    <p:sldId id="448" r:id="rId178"/>
    <p:sldId id="469" r:id="rId179"/>
    <p:sldId id="470" r:id="rId180"/>
    <p:sldId id="457" r:id="rId181"/>
    <p:sldId id="445" r:id="rId182"/>
    <p:sldId id="446" r:id="rId183"/>
    <p:sldId id="463" r:id="rId184"/>
    <p:sldId id="464" r:id="rId185"/>
    <p:sldId id="465" r:id="rId186"/>
    <p:sldId id="453" r:id="rId187"/>
    <p:sldId id="471" r:id="rId188"/>
    <p:sldId id="462" r:id="rId189"/>
    <p:sldId id="449" r:id="rId190"/>
    <p:sldId id="450" r:id="rId191"/>
    <p:sldId id="451" r:id="rId192"/>
    <p:sldId id="452" r:id="rId193"/>
    <p:sldId id="454" r:id="rId194"/>
    <p:sldId id="455" r:id="rId195"/>
    <p:sldId id="456" r:id="rId196"/>
    <p:sldId id="458" r:id="rId197"/>
    <p:sldId id="459" r:id="rId198"/>
    <p:sldId id="460" r:id="rId199"/>
    <p:sldId id="461" r:id="rId200"/>
    <p:sldId id="466" r:id="rId201"/>
    <p:sldId id="467" r:id="rId202"/>
    <p:sldId id="468" r:id="rId2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5" d="100"/>
          <a:sy n="85" d="100"/>
        </p:scale>
        <p:origin x="-131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printerSettings" Target="printerSettings/printerSettings1.bin"/><Relationship Id="rId205" Type="http://schemas.openxmlformats.org/officeDocument/2006/relationships/presProps" Target="presProps.xml"/><Relationship Id="rId206" Type="http://schemas.openxmlformats.org/officeDocument/2006/relationships/viewProps" Target="viewProps.xml"/><Relationship Id="rId207" Type="http://schemas.openxmlformats.org/officeDocument/2006/relationships/theme" Target="theme/theme1.xml"/><Relationship Id="rId208"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0A8CBF-ED49-DB4D-A984-A2BBEF8ABC61}"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1179010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A8CBF-ED49-DB4D-A984-A2BBEF8ABC61}"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272792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A8CBF-ED49-DB4D-A984-A2BBEF8ABC61}"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1891681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A8CBF-ED49-DB4D-A984-A2BBEF8ABC61}"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289508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0A8CBF-ED49-DB4D-A984-A2BBEF8ABC61}"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295707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0A8CBF-ED49-DB4D-A984-A2BBEF8ABC61}" type="datetimeFigureOut">
              <a:rPr lang="en-US" smtClean="0"/>
              <a:t>8/17/17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285023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0A8CBF-ED49-DB4D-A984-A2BBEF8ABC61}" type="datetimeFigureOut">
              <a:rPr lang="en-US" smtClean="0"/>
              <a:t>8/17/17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901661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0A8CBF-ED49-DB4D-A984-A2BBEF8ABC61}" type="datetimeFigureOut">
              <a:rPr lang="en-US" smtClean="0"/>
              <a:t>8/17/17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1245053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A8CBF-ED49-DB4D-A984-A2BBEF8ABC61}" type="datetimeFigureOut">
              <a:rPr lang="en-US" smtClean="0"/>
              <a:t>8/17/17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919715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0A8CBF-ED49-DB4D-A984-A2BBEF8ABC61}" type="datetimeFigureOut">
              <a:rPr lang="en-US" smtClean="0"/>
              <a:t>8/17/17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3306006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0A8CBF-ED49-DB4D-A984-A2BBEF8ABC61}" type="datetimeFigureOut">
              <a:rPr lang="en-US" smtClean="0"/>
              <a:t>8/17/17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D77C38-A6F2-184D-ADC3-3458B3D1E1B8}" type="slidenum">
              <a:rPr lang="en-US" smtClean="0"/>
              <a:t>‹#›</a:t>
            </a:fld>
            <a:endParaRPr lang="en-US"/>
          </a:p>
        </p:txBody>
      </p:sp>
    </p:spTree>
    <p:extLst>
      <p:ext uri="{BB962C8B-B14F-4D97-AF65-F5344CB8AC3E}">
        <p14:creationId xmlns:p14="http://schemas.microsoft.com/office/powerpoint/2010/main" val="13545975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A8CBF-ED49-DB4D-A984-A2BBEF8ABC61}" type="datetimeFigureOut">
              <a:rPr lang="en-US" smtClean="0"/>
              <a:t>8/17/17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77C38-A6F2-184D-ADC3-3458B3D1E1B8}" type="slidenum">
              <a:rPr lang="en-US" smtClean="0"/>
              <a:t>‹#›</a:t>
            </a:fld>
            <a:endParaRPr lang="en-US"/>
          </a:p>
        </p:txBody>
      </p:sp>
    </p:spTree>
    <p:extLst>
      <p:ext uri="{BB962C8B-B14F-4D97-AF65-F5344CB8AC3E}">
        <p14:creationId xmlns:p14="http://schemas.microsoft.com/office/powerpoint/2010/main" val="3860283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stronet.ru/db/varstars/msg/eid/PZP-14-0009"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strouw.edu.pl/~jskowron/ra-dec/?q=+23.04642+30.54967"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gi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8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8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8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8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u-strasbg.fr/viz-bin/VizieR?-source=J/AJ/146/101" TargetMode="External"/><Relationship Id="rId3" Type="http://schemas.openxmlformats.org/officeDocument/2006/relationships/image" Target="../media/image8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u-strasbg.fr/viz-bin/VizieR?-source=J/AJ/146/101" TargetMode="External"/><Relationship Id="rId3" Type="http://schemas.openxmlformats.org/officeDocument/2006/relationships/image" Target="../media/image8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 TargetMode="External"/><Relationship Id="rId3" Type="http://schemas.openxmlformats.org/officeDocument/2006/relationships/image" Target="../media/image9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 TargetMode="External"/><Relationship Id="rId3" Type="http://schemas.openxmlformats.org/officeDocument/2006/relationships/image" Target="../media/image9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62/1006&amp;-out.max=50&amp;-out.form=HTML%20Table&amp;-out.add=_r&amp;-out.add=_RAJ,_DEJ&amp;-sort=_r&amp;-oc.form=sexa" TargetMode="External"/><Relationship Id="rId3" Type="http://schemas.openxmlformats.org/officeDocument/2006/relationships/image" Target="../media/image9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62/1006&amp;-out.max=50&amp;-out.form=HTML%20Table&amp;-out.add=_r&amp;-out.add=_RAJ,_DEJ&amp;-sort=_r&amp;-oc.form=sexa" TargetMode="External"/><Relationship Id="rId3" Type="http://schemas.openxmlformats.org/officeDocument/2006/relationships/image" Target="../media/image9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9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9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9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10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10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10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ciencedirect.com/science/article/pii/S1384107616301828?via=ihub" TargetMode="External"/><Relationship Id="rId3" Type="http://schemas.openxmlformats.org/officeDocument/2006/relationships/image" Target="../media/image10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10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Boo" TargetMode="External"/><Relationship Id="rId3" Type="http://schemas.openxmlformats.org/officeDocument/2006/relationships/image" Target="../media/image10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Boo" TargetMode="External"/><Relationship Id="rId3" Type="http://schemas.openxmlformats.org/officeDocument/2006/relationships/image" Target="../media/image1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ciencedirect.com/science/article/pii/S1384107616301828?via=ihub" TargetMode="External"/><Relationship Id="rId3" Type="http://schemas.openxmlformats.org/officeDocument/2006/relationships/image" Target="../media/image10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62/1006&amp;-out.max=50&amp;-out.form=HTML%20Table&amp;-out.add=_r&amp;-out.add=_RAJ,_DEJ&amp;-sort=_r&amp;-oc.form=sexa" TargetMode="External"/><Relationship Id="rId3" Type="http://schemas.openxmlformats.org/officeDocument/2006/relationships/image" Target="../media/image10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ciencedirect.com/science/article/pii/S1384107616301828?via=ihub" TargetMode="External"/><Relationship Id="rId3" Type="http://schemas.openxmlformats.org/officeDocument/2006/relationships/image" Target="../media/image10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11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11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11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11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ciencedirect.com/science/article/pii/S1384107616301828?via=ihub" TargetMode="External"/><Relationship Id="rId3" Type="http://schemas.openxmlformats.org/officeDocument/2006/relationships/image" Target="../media/image11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nc" TargetMode="External"/><Relationship Id="rId3" Type="http://schemas.openxmlformats.org/officeDocument/2006/relationships/image" Target="../media/image11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Ari" TargetMode="External"/><Relationship Id="rId3" Type="http://schemas.openxmlformats.org/officeDocument/2006/relationships/image" Target="../media/image1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Ari" TargetMode="External"/><Relationship Id="rId3" Type="http://schemas.openxmlformats.org/officeDocument/2006/relationships/image" Target="../media/image1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Boo" TargetMode="External"/><Relationship Id="rId3" Type="http://schemas.openxmlformats.org/officeDocument/2006/relationships/image" Target="../media/image11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ap" TargetMode="External"/><Relationship Id="rId3" Type="http://schemas.openxmlformats.org/officeDocument/2006/relationships/image" Target="../media/image11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ap" TargetMode="External"/><Relationship Id="rId3" Type="http://schemas.openxmlformats.org/officeDocument/2006/relationships/image" Target="../media/image12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Mi" TargetMode="External"/><Relationship Id="rId3" Type="http://schemas.openxmlformats.org/officeDocument/2006/relationships/image" Target="../media/image12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1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12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12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12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source=J/MNRAS/453/3474" TargetMode="External"/><Relationship Id="rId3" Type="http://schemas.openxmlformats.org/officeDocument/2006/relationships/image" Target="../media/image12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Ari" TargetMode="External"/><Relationship Id="rId3" Type="http://schemas.openxmlformats.org/officeDocument/2006/relationships/image" Target="../media/image12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ar2.astro.cz/EN/brno/eclipsing_binaries.php?f=list&amp;cons=Cam" TargetMode="External"/><Relationship Id="rId3" Type="http://schemas.openxmlformats.org/officeDocument/2006/relationships/image" Target="../media/image13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gi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3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34.png"/></Relationships>
</file>

<file path=ppt/slides/_rels/slide174.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3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3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39.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4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4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4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4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4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45.png"/></Relationships>
</file>

<file path=ppt/slides/_rels/slide186.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4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52.png"/></Relationships>
</file>

<file path=ppt/slides/_rels/slide192.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5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5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5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5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5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6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6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6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VII/270/dr10q&amp;-out.max=50&amp;-out.form=HTML%20Table&amp;-out.add=_r&amp;-out.add=_RAJ,_DEJ&amp;-sort=_r&amp;-oc.form=sexa" TargetMode="External"/><Relationship Id="rId3" Type="http://schemas.openxmlformats.org/officeDocument/2006/relationships/image" Target="../media/image1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hyperlink" Target="http://adsabs.harvard.edu/ab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opscience.iop.org/article/10.1086/300883/fulltex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hyperlink" Target="http://vizier.cfa.harvard.edu/viz-bin/VizieR-3?-source=J/MNRAS/398/1757/lyrae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hyperlink" Target="http://vizier.cfa.harvard.edu/viz-bin/VizieR-3?-source=J/MNRAS/398/1757/lyra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zier.cfa.harvard.edu/viz-bin/VizieR-3?-source=J/MNRAS/398/1757/lyraes" TargetMode="External"/><Relationship Id="rId3"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LSST Variable </a:t>
            </a:r>
            <a:r>
              <a:rPr lang="en-US" smtClean="0"/>
              <a:t>Star Classification</a:t>
            </a:r>
            <a:endParaRPr lang="en-US" dirty="0"/>
          </a:p>
        </p:txBody>
      </p:sp>
      <p:sp>
        <p:nvSpPr>
          <p:cNvPr id="3" name="Subtitle 2"/>
          <p:cNvSpPr>
            <a:spLocks noGrp="1"/>
          </p:cNvSpPr>
          <p:nvPr>
            <p:ph type="subTitle" idx="1"/>
          </p:nvPr>
        </p:nvSpPr>
        <p:spPr/>
        <p:txBody>
          <a:bodyPr>
            <a:normAutofit/>
          </a:bodyPr>
          <a:lstStyle/>
          <a:p>
            <a:r>
              <a:rPr lang="en-US" dirty="0" smtClean="0"/>
              <a:t>Tanner Leighton</a:t>
            </a:r>
          </a:p>
        </p:txBody>
      </p:sp>
    </p:spTree>
    <p:extLst>
      <p:ext uri="{BB962C8B-B14F-4D97-AF65-F5344CB8AC3E}">
        <p14:creationId xmlns:p14="http://schemas.microsoft.com/office/powerpoint/2010/main" val="4833727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29 at 3.19.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64" y="397787"/>
            <a:ext cx="7518400" cy="5892800"/>
          </a:xfrm>
          <a:prstGeom prst="rect">
            <a:avLst/>
          </a:prstGeom>
        </p:spPr>
      </p:pic>
      <p:sp>
        <p:nvSpPr>
          <p:cNvPr id="5" name="TextBox 4"/>
          <p:cNvSpPr txBox="1"/>
          <p:nvPr/>
        </p:nvSpPr>
        <p:spPr>
          <a:xfrm>
            <a:off x="0" y="89972"/>
            <a:ext cx="1667763" cy="369332"/>
          </a:xfrm>
          <a:prstGeom prst="rect">
            <a:avLst/>
          </a:prstGeom>
          <a:noFill/>
        </p:spPr>
        <p:txBody>
          <a:bodyPr wrap="square" rtlCol="0">
            <a:spAutoFit/>
          </a:bodyPr>
          <a:lstStyle/>
          <a:p>
            <a:r>
              <a:rPr lang="en-US" dirty="0" smtClean="0"/>
              <a:t>Week 2:</a:t>
            </a:r>
            <a:endParaRPr lang="en-US" dirty="0"/>
          </a:p>
        </p:txBody>
      </p:sp>
    </p:spTree>
    <p:extLst>
      <p:ext uri="{BB962C8B-B14F-4D97-AF65-F5344CB8AC3E}">
        <p14:creationId xmlns:p14="http://schemas.microsoft.com/office/powerpoint/2010/main" val="992445123"/>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646331"/>
          </a:xfrm>
          <a:prstGeom prst="rect">
            <a:avLst/>
          </a:prstGeom>
          <a:noFill/>
        </p:spPr>
        <p:txBody>
          <a:bodyPr wrap="square" rtlCol="0">
            <a:spAutoFit/>
          </a:bodyPr>
          <a:lstStyle/>
          <a:p>
            <a:r>
              <a:rPr lang="en-US" dirty="0" smtClean="0"/>
              <a:t>mira50.tbl – </a:t>
            </a:r>
            <a:r>
              <a:rPr lang="hr-HR" dirty="0"/>
              <a:t>16 25 47.47 +18 53 32.9</a:t>
            </a:r>
            <a:r>
              <a:rPr lang="is-IS" dirty="0" smtClean="0"/>
              <a:t>  </a:t>
            </a:r>
            <a:r>
              <a:rPr lang="pt-BR" dirty="0" smtClean="0"/>
              <a:t>– </a:t>
            </a:r>
            <a:r>
              <a:rPr lang="is-IS" dirty="0"/>
              <a:t> period: 375.234521575985</a:t>
            </a:r>
            <a:r>
              <a:rPr lang="is-IS" dirty="0" smtClean="0"/>
              <a:t>  </a:t>
            </a:r>
            <a:r>
              <a:rPr lang="pt-BR" dirty="0"/>
              <a:t>– </a:t>
            </a:r>
            <a:r>
              <a:rPr lang="is-IS" dirty="0" smtClean="0"/>
              <a:t> </a:t>
            </a:r>
            <a:r>
              <a:rPr lang="en-US" dirty="0"/>
              <a:t>http://</a:t>
            </a:r>
            <a:r>
              <a:rPr lang="en-US" dirty="0" err="1"/>
              <a:t>iopscience.iop.org</a:t>
            </a:r>
            <a:r>
              <a:rPr lang="en-US" dirty="0"/>
              <a:t>/article/10.1086/338647/</a:t>
            </a:r>
            <a:r>
              <a:rPr lang="en-US" dirty="0" err="1"/>
              <a:t>pdf</a:t>
            </a:r>
            <a:endParaRPr lang="en-US" dirty="0"/>
          </a:p>
        </p:txBody>
      </p:sp>
      <p:pic>
        <p:nvPicPr>
          <p:cNvPr id="3" name="Picture 2" descr="Screen Shot 2017-07-20 at 8.26.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90" y="915138"/>
            <a:ext cx="7645400" cy="5791200"/>
          </a:xfrm>
          <a:prstGeom prst="rect">
            <a:avLst/>
          </a:prstGeom>
        </p:spPr>
      </p:pic>
    </p:spTree>
    <p:extLst>
      <p:ext uri="{BB962C8B-B14F-4D97-AF65-F5344CB8AC3E}">
        <p14:creationId xmlns:p14="http://schemas.microsoft.com/office/powerpoint/2010/main" val="147001636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646331"/>
          </a:xfrm>
          <a:prstGeom prst="rect">
            <a:avLst/>
          </a:prstGeom>
          <a:noFill/>
        </p:spPr>
        <p:txBody>
          <a:bodyPr wrap="square" rtlCol="0">
            <a:spAutoFit/>
          </a:bodyPr>
          <a:lstStyle/>
          <a:p>
            <a:r>
              <a:rPr lang="en-US" dirty="0" smtClean="0"/>
              <a:t>mira63.tbl – </a:t>
            </a:r>
            <a:r>
              <a:rPr lang="is-IS" dirty="0"/>
              <a:t>320.77419055 +00.83782056  </a:t>
            </a:r>
            <a:r>
              <a:rPr lang="pt-BR" dirty="0" smtClean="0"/>
              <a:t>– </a:t>
            </a:r>
            <a:r>
              <a:rPr lang="is-IS" dirty="0"/>
              <a:t> </a:t>
            </a:r>
            <a:r>
              <a:rPr lang="cs-CZ" dirty="0"/>
              <a:t>period: 226.75736961451247</a:t>
            </a:r>
            <a:r>
              <a:rPr lang="is-IS" dirty="0" smtClean="0"/>
              <a:t>  </a:t>
            </a:r>
            <a:r>
              <a:rPr lang="pt-BR" dirty="0"/>
              <a:t>– </a:t>
            </a:r>
            <a:r>
              <a:rPr lang="is-IS" dirty="0" smtClean="0"/>
              <a:t> </a:t>
            </a:r>
            <a:r>
              <a:rPr lang="en-US" dirty="0"/>
              <a:t>http://</a:t>
            </a:r>
            <a:r>
              <a:rPr lang="en-US" dirty="0" err="1"/>
              <a:t>vizier.u-strasbg.fr</a:t>
            </a:r>
            <a:r>
              <a:rPr lang="en-US" dirty="0"/>
              <a:t>/</a:t>
            </a:r>
            <a:r>
              <a:rPr lang="en-US" dirty="0" err="1"/>
              <a:t>viz</a:t>
            </a:r>
            <a:r>
              <a:rPr lang="en-US" dirty="0"/>
              <a:t>-bin/</a:t>
            </a:r>
            <a:r>
              <a:rPr lang="en-US" dirty="0" err="1"/>
              <a:t>VizieR</a:t>
            </a:r>
            <a:r>
              <a:rPr lang="en-US" dirty="0"/>
              <a:t>?-source=J/A+A/384/925&amp;-to=3</a:t>
            </a:r>
          </a:p>
        </p:txBody>
      </p:sp>
      <p:pic>
        <p:nvPicPr>
          <p:cNvPr id="2" name="Picture 1" descr="Screen Shot 2017-07-20 at 10.20.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34" y="1003300"/>
            <a:ext cx="7518400" cy="5854700"/>
          </a:xfrm>
          <a:prstGeom prst="rect">
            <a:avLst/>
          </a:prstGeom>
        </p:spPr>
      </p:pic>
    </p:spTree>
    <p:extLst>
      <p:ext uri="{BB962C8B-B14F-4D97-AF65-F5344CB8AC3E}">
        <p14:creationId xmlns:p14="http://schemas.microsoft.com/office/powerpoint/2010/main" val="363346425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646331"/>
          </a:xfrm>
          <a:prstGeom prst="rect">
            <a:avLst/>
          </a:prstGeom>
          <a:noFill/>
        </p:spPr>
        <p:txBody>
          <a:bodyPr wrap="square" rtlCol="0">
            <a:spAutoFit/>
          </a:bodyPr>
          <a:lstStyle/>
          <a:p>
            <a:r>
              <a:rPr lang="en-US" dirty="0" smtClean="0"/>
              <a:t>mira64.tbl – </a:t>
            </a:r>
            <a:r>
              <a:rPr lang="hr-HR" dirty="0"/>
              <a:t>316.71325944 -01.36506611</a:t>
            </a:r>
            <a:r>
              <a:rPr lang="is-IS" dirty="0" smtClean="0"/>
              <a:t>  </a:t>
            </a:r>
            <a:r>
              <a:rPr lang="pt-BR" dirty="0" smtClean="0"/>
              <a:t>– </a:t>
            </a:r>
            <a:r>
              <a:rPr lang="is-IS" dirty="0"/>
              <a:t> period: 869.5652173913044</a:t>
            </a:r>
            <a:r>
              <a:rPr lang="is-IS" dirty="0" smtClean="0"/>
              <a:t>  </a:t>
            </a:r>
            <a:r>
              <a:rPr lang="pt-BR" dirty="0"/>
              <a:t>– </a:t>
            </a:r>
            <a:r>
              <a:rPr lang="is-IS" dirty="0" smtClean="0"/>
              <a:t> </a:t>
            </a:r>
            <a:r>
              <a:rPr lang="en-US" dirty="0"/>
              <a:t>http://</a:t>
            </a:r>
            <a:r>
              <a:rPr lang="en-US" dirty="0" err="1"/>
              <a:t>vizier.u-strasbg.fr</a:t>
            </a:r>
            <a:r>
              <a:rPr lang="en-US" dirty="0"/>
              <a:t>/</a:t>
            </a:r>
            <a:r>
              <a:rPr lang="en-US" dirty="0" err="1"/>
              <a:t>viz</a:t>
            </a:r>
            <a:r>
              <a:rPr lang="en-US" dirty="0"/>
              <a:t>-bin/</a:t>
            </a:r>
            <a:r>
              <a:rPr lang="en-US" dirty="0" err="1"/>
              <a:t>VizieR</a:t>
            </a:r>
            <a:r>
              <a:rPr lang="en-US" dirty="0"/>
              <a:t>?-source=J/A+A/384/925&amp;-to=3</a:t>
            </a:r>
          </a:p>
        </p:txBody>
      </p:sp>
      <p:pic>
        <p:nvPicPr>
          <p:cNvPr id="3" name="Picture 2" descr="Screen Shot 2017-07-20 at 10.22.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71" y="1054100"/>
            <a:ext cx="7467600" cy="5803900"/>
          </a:xfrm>
          <a:prstGeom prst="rect">
            <a:avLst/>
          </a:prstGeom>
        </p:spPr>
      </p:pic>
    </p:spTree>
    <p:extLst>
      <p:ext uri="{BB962C8B-B14F-4D97-AF65-F5344CB8AC3E}">
        <p14:creationId xmlns:p14="http://schemas.microsoft.com/office/powerpoint/2010/main" val="153652740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646331"/>
          </a:xfrm>
          <a:prstGeom prst="rect">
            <a:avLst/>
          </a:prstGeom>
          <a:noFill/>
        </p:spPr>
        <p:txBody>
          <a:bodyPr wrap="square" rtlCol="0">
            <a:spAutoFit/>
          </a:bodyPr>
          <a:lstStyle/>
          <a:p>
            <a:r>
              <a:rPr lang="en-US" dirty="0" smtClean="0"/>
              <a:t>mira68.tbl – </a:t>
            </a:r>
            <a:r>
              <a:rPr lang="hr-HR" dirty="0"/>
              <a:t>8.09472019 +26.02943021</a:t>
            </a:r>
            <a:r>
              <a:rPr lang="is-IS" dirty="0" smtClean="0"/>
              <a:t>  </a:t>
            </a:r>
            <a:r>
              <a:rPr lang="pt-BR" dirty="0" smtClean="0"/>
              <a:t>– </a:t>
            </a:r>
            <a:r>
              <a:rPr lang="is-IS"/>
              <a:t> period: 313.4796238244514</a:t>
            </a:r>
            <a:r>
              <a:rPr lang="is-IS" smtClean="0"/>
              <a:t>  </a:t>
            </a:r>
            <a:r>
              <a:rPr lang="pt-BR" dirty="0"/>
              <a:t>– </a:t>
            </a:r>
            <a:r>
              <a:rPr lang="is-IS" dirty="0" smtClean="0"/>
              <a:t> </a:t>
            </a:r>
            <a:r>
              <a:rPr lang="en-US" dirty="0"/>
              <a:t>http://</a:t>
            </a:r>
            <a:r>
              <a:rPr lang="en-US" dirty="0" err="1"/>
              <a:t>vizier.u-strasbg.fr</a:t>
            </a:r>
            <a:r>
              <a:rPr lang="en-US" dirty="0"/>
              <a:t>/</a:t>
            </a:r>
            <a:r>
              <a:rPr lang="en-US" dirty="0" err="1"/>
              <a:t>viz</a:t>
            </a:r>
            <a:r>
              <a:rPr lang="en-US" dirty="0"/>
              <a:t>-bin/</a:t>
            </a:r>
            <a:r>
              <a:rPr lang="en-US" dirty="0" err="1"/>
              <a:t>VizieR</a:t>
            </a:r>
            <a:r>
              <a:rPr lang="en-US" dirty="0"/>
              <a:t>?-source=J/A+A/384/925&amp;-to=3</a:t>
            </a:r>
          </a:p>
        </p:txBody>
      </p:sp>
      <p:pic>
        <p:nvPicPr>
          <p:cNvPr id="2" name="Picture 1" descr="Screen Shot 2017-07-20 at 10.27.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37" y="977900"/>
            <a:ext cx="7480300" cy="5880100"/>
          </a:xfrm>
          <a:prstGeom prst="rect">
            <a:avLst/>
          </a:prstGeom>
        </p:spPr>
      </p:pic>
    </p:spTree>
    <p:extLst>
      <p:ext uri="{BB962C8B-B14F-4D97-AF65-F5344CB8AC3E}">
        <p14:creationId xmlns:p14="http://schemas.microsoft.com/office/powerpoint/2010/main" val="66595252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Miras</a:t>
            </a:r>
            <a:r>
              <a:rPr lang="en-US" dirty="0" smtClean="0"/>
              <a:t> are tough</a:t>
            </a:r>
            <a:r>
              <a:rPr lang="is-IS" dirty="0" smtClean="0"/>
              <a:t>…</a:t>
            </a:r>
            <a:endParaRPr lang="en-US" dirty="0"/>
          </a:p>
        </p:txBody>
      </p:sp>
      <p:sp>
        <p:nvSpPr>
          <p:cNvPr id="3" name="Content Placeholder 2"/>
          <p:cNvSpPr>
            <a:spLocks noGrp="1"/>
          </p:cNvSpPr>
          <p:nvPr>
            <p:ph idx="1"/>
          </p:nvPr>
        </p:nvSpPr>
        <p:spPr/>
        <p:txBody>
          <a:bodyPr>
            <a:normAutofit fontScale="70000" lnSpcReduction="20000"/>
          </a:bodyPr>
          <a:lstStyle/>
          <a:p>
            <a:r>
              <a:rPr lang="en-US" dirty="0"/>
              <a:t>Mira variables ARE harder than RRL (though this will be true for everything, RRL are the best studied variables in astronomy over the past 30 </a:t>
            </a:r>
            <a:r>
              <a:rPr lang="en-US" dirty="0" err="1"/>
              <a:t>yr</a:t>
            </a:r>
            <a:r>
              <a:rPr lang="en-US" dirty="0"/>
              <a:t>). There is also a special reason Mira variables are hard for PTF: Mira variables are intrinsically very bright. Most of the Mira variables in the Galaxy will be so bright that they cause the PTF detectors to saturate. So many </a:t>
            </a:r>
            <a:r>
              <a:rPr lang="en-US" dirty="0" err="1"/>
              <a:t>Miras</a:t>
            </a:r>
            <a:r>
              <a:rPr lang="en-US" dirty="0"/>
              <a:t> are missed by PTF. For now we are going to keep the dataset homogeneous and only work with PTF data, though we may decide to adjust that in the future</a:t>
            </a:r>
            <a:r>
              <a:rPr lang="en-US" dirty="0" smtClean="0"/>
              <a:t>.</a:t>
            </a:r>
          </a:p>
          <a:p>
            <a:r>
              <a:rPr lang="en-US" dirty="0" smtClean="0"/>
              <a:t>Nervous </a:t>
            </a:r>
            <a:r>
              <a:rPr lang="en-US" dirty="0"/>
              <a:t>about using sources that are very bright because PTF saturates around 13.5 or 14 mag.</a:t>
            </a:r>
            <a:endParaRPr lang="en-US" dirty="0" smtClean="0"/>
          </a:p>
          <a:p>
            <a:r>
              <a:rPr lang="en-US" dirty="0" smtClean="0"/>
              <a:t>Options to adjust</a:t>
            </a:r>
          </a:p>
          <a:p>
            <a:pPr lvl="1"/>
            <a:r>
              <a:rPr lang="en-US" dirty="0" smtClean="0"/>
              <a:t>Southern PTF  (see questions)</a:t>
            </a:r>
          </a:p>
          <a:p>
            <a:pPr lvl="1"/>
            <a:r>
              <a:rPr lang="en-US" dirty="0" smtClean="0"/>
              <a:t>See next slide</a:t>
            </a:r>
            <a:endParaRPr lang="en-US" dirty="0"/>
          </a:p>
        </p:txBody>
      </p:sp>
    </p:spTree>
    <p:extLst>
      <p:ext uri="{BB962C8B-B14F-4D97-AF65-F5344CB8AC3E}">
        <p14:creationId xmlns:p14="http://schemas.microsoft.com/office/powerpoint/2010/main" val="195397533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0200"/>
            <a:ext cx="8229600" cy="5765964"/>
          </a:xfrm>
        </p:spPr>
        <p:txBody>
          <a:bodyPr>
            <a:normAutofit fontScale="85000" lnSpcReduction="20000"/>
          </a:bodyPr>
          <a:lstStyle/>
          <a:p>
            <a:pPr marL="0" indent="0">
              <a:buNone/>
            </a:pPr>
            <a:r>
              <a:rPr lang="en-US" dirty="0" smtClean="0"/>
              <a:t>Again: finding golden/average </a:t>
            </a:r>
            <a:r>
              <a:rPr lang="en-US" dirty="0" err="1" smtClean="0"/>
              <a:t>miras</a:t>
            </a:r>
            <a:r>
              <a:rPr lang="en-US" dirty="0" smtClean="0"/>
              <a:t> is more challenging than RR </a:t>
            </a:r>
            <a:r>
              <a:rPr lang="en-US" dirty="0" err="1" smtClean="0"/>
              <a:t>Lyraes</a:t>
            </a:r>
            <a:r>
              <a:rPr lang="en-US" dirty="0" smtClean="0"/>
              <a:t>.</a:t>
            </a:r>
          </a:p>
          <a:p>
            <a:pPr marL="0" indent="0">
              <a:buNone/>
            </a:pPr>
            <a:endParaRPr lang="en-US" dirty="0"/>
          </a:p>
          <a:p>
            <a:pPr marL="0" indent="0">
              <a:buNone/>
            </a:pPr>
            <a:r>
              <a:rPr lang="en-US" dirty="0" smtClean="0"/>
              <a:t>To be a </a:t>
            </a:r>
            <a:r>
              <a:rPr lang="en-US" dirty="0" err="1" smtClean="0"/>
              <a:t>mira</a:t>
            </a:r>
            <a:r>
              <a:rPr lang="en-US" dirty="0"/>
              <a:t> </a:t>
            </a:r>
            <a:r>
              <a:rPr lang="en-US" smtClean="0"/>
              <a:t>technically </a:t>
            </a:r>
            <a:r>
              <a:rPr lang="en-US" dirty="0"/>
              <a:t>speaking: peak to peak amplitude (twice from cesium) for </a:t>
            </a:r>
            <a:r>
              <a:rPr lang="en-US" dirty="0" err="1"/>
              <a:t>miras</a:t>
            </a:r>
            <a:r>
              <a:rPr lang="en-US" dirty="0"/>
              <a:t> has to be greater than 2.5 magnitudes in V band (filter a little more red than g filter)</a:t>
            </a:r>
            <a:endParaRPr lang="en-US" dirty="0" smtClean="0"/>
          </a:p>
          <a:p>
            <a:pPr marL="0" indent="0">
              <a:buNone/>
            </a:pPr>
            <a:endParaRPr lang="en-US" dirty="0"/>
          </a:p>
          <a:p>
            <a:pPr marL="0" indent="0">
              <a:buNone/>
            </a:pPr>
            <a:r>
              <a:rPr lang="en-US" dirty="0" smtClean="0"/>
              <a:t>If we can’t find sufficiently ‘good’ ones, here is </a:t>
            </a:r>
            <a:r>
              <a:rPr lang="en-US" dirty="0"/>
              <a:t>an alternative: </a:t>
            </a:r>
            <a:endParaRPr lang="en-US" dirty="0" smtClean="0"/>
          </a:p>
          <a:p>
            <a:pPr marL="0" indent="0">
              <a:buNone/>
            </a:pPr>
            <a:endParaRPr lang="en-US" dirty="0" smtClean="0"/>
          </a:p>
          <a:p>
            <a:pPr marL="0" indent="0">
              <a:buNone/>
            </a:pPr>
            <a:r>
              <a:rPr lang="en-US" dirty="0" smtClean="0">
                <a:hlinkClick r:id="rId2"/>
              </a:rPr>
              <a:t>http</a:t>
            </a:r>
            <a:r>
              <a:rPr lang="en-US" dirty="0">
                <a:hlinkClick r:id="rId2"/>
              </a:rPr>
              <a:t>://www.astronet.ru/db/varstars/msg/eid/PZP-14-</a:t>
            </a:r>
            <a:r>
              <a:rPr lang="en-US" dirty="0" smtClean="0">
                <a:hlinkClick r:id="rId2"/>
              </a:rPr>
              <a:t>0009</a:t>
            </a:r>
            <a:endParaRPr lang="en-US" dirty="0" smtClean="0"/>
          </a:p>
          <a:p>
            <a:pPr marL="0" indent="0">
              <a:buNone/>
            </a:pPr>
            <a:endParaRPr lang="en-US" dirty="0"/>
          </a:p>
          <a:p>
            <a:pPr marL="0" indent="0">
              <a:buNone/>
            </a:pPr>
            <a:r>
              <a:rPr lang="en-US" dirty="0"/>
              <a:t>S</a:t>
            </a:r>
            <a:r>
              <a:rPr lang="en-US" dirty="0" smtClean="0"/>
              <a:t>ee </a:t>
            </a:r>
            <a:r>
              <a:rPr lang="en-US" dirty="0" err="1" smtClean="0"/>
              <a:t>L.Curve</a:t>
            </a:r>
            <a:r>
              <a:rPr lang="en-US" dirty="0" smtClean="0"/>
              <a:t> &amp; Data!</a:t>
            </a:r>
            <a:endParaRPr lang="en-US" dirty="0"/>
          </a:p>
        </p:txBody>
      </p:sp>
    </p:spTree>
    <p:extLst>
      <p:ext uri="{BB962C8B-B14F-4D97-AF65-F5344CB8AC3E}">
        <p14:creationId xmlns:p14="http://schemas.microsoft.com/office/powerpoint/2010/main" val="224333733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0"/>
            <a:r>
              <a:rPr lang="en-US" dirty="0" smtClean="0"/>
              <a:t>? </a:t>
            </a:r>
            <a:r>
              <a:rPr lang="en-US" dirty="0"/>
              <a:t>when multiple </a:t>
            </a:r>
            <a:r>
              <a:rPr lang="en-US" dirty="0" err="1"/>
              <a:t>oid's</a:t>
            </a:r>
            <a:r>
              <a:rPr lang="en-US" dirty="0"/>
              <a:t> ? </a:t>
            </a:r>
            <a:endParaRPr lang="en-US" dirty="0" smtClean="0"/>
          </a:p>
          <a:p>
            <a:pPr lvl="0"/>
            <a:r>
              <a:rPr lang="en-US" dirty="0"/>
              <a:t>How do frequencies add? (</a:t>
            </a:r>
            <a:r>
              <a:rPr lang="en-US" dirty="0" err="1"/>
              <a:t>RRd</a:t>
            </a:r>
            <a:r>
              <a:rPr lang="en-US" dirty="0"/>
              <a:t> combo of fundamental and first overtone)</a:t>
            </a:r>
          </a:p>
          <a:p>
            <a:pPr lvl="1"/>
            <a:r>
              <a:rPr lang="en-US" dirty="0"/>
              <a:t>add like f = f1 + f2 or reciprocals</a:t>
            </a:r>
            <a:r>
              <a:rPr lang="en-US" dirty="0" smtClean="0"/>
              <a:t>?</a:t>
            </a:r>
          </a:p>
          <a:p>
            <a:r>
              <a:rPr lang="en-US" dirty="0"/>
              <a:t>P</a:t>
            </a:r>
            <a:r>
              <a:rPr lang="en-US" dirty="0" smtClean="0"/>
              <a:t>lan </a:t>
            </a:r>
            <a:r>
              <a:rPr lang="en-US" dirty="0"/>
              <a:t>for what to work on for the next 10 </a:t>
            </a:r>
            <a:r>
              <a:rPr lang="en-US" dirty="0" smtClean="0"/>
              <a:t>days</a:t>
            </a:r>
            <a:endParaRPr lang="en-US" dirty="0"/>
          </a:p>
          <a:p>
            <a:pPr lvl="1"/>
            <a:r>
              <a:rPr lang="en-US" dirty="0"/>
              <a:t>next couple of things</a:t>
            </a:r>
          </a:p>
          <a:p>
            <a:pPr marL="0" lvl="0" indent="0">
              <a:buNone/>
            </a:pPr>
            <a:endParaRPr lang="en-US" dirty="0"/>
          </a:p>
          <a:p>
            <a:pPr marL="0" indent="0">
              <a:buNone/>
            </a:pPr>
            <a:endParaRPr lang="en-US" dirty="0"/>
          </a:p>
        </p:txBody>
      </p:sp>
    </p:spTree>
    <p:extLst>
      <p:ext uri="{BB962C8B-B14F-4D97-AF65-F5344CB8AC3E}">
        <p14:creationId xmlns:p14="http://schemas.microsoft.com/office/powerpoint/2010/main" val="69024517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Why didn’t variable star catalogue -&gt; any </a:t>
            </a:r>
            <a:r>
              <a:rPr lang="en-US" dirty="0" err="1" smtClean="0"/>
              <a:t>miras</a:t>
            </a:r>
            <a:r>
              <a:rPr lang="en-US" dirty="0" smtClean="0"/>
              <a:t>? Even the non negative second numbers</a:t>
            </a:r>
            <a:r>
              <a:rPr lang="is-IS" dirty="0" smtClean="0"/>
              <a:t>…</a:t>
            </a:r>
          </a:p>
          <a:p>
            <a:pPr lvl="1"/>
            <a:r>
              <a:rPr lang="en-US" dirty="0" smtClean="0"/>
              <a:t>I </a:t>
            </a:r>
            <a:r>
              <a:rPr lang="en-US" dirty="0"/>
              <a:t>know –numbers are bad, but some positive lead to no sources found as well</a:t>
            </a:r>
            <a:endParaRPr lang="en-US" sz="3200" dirty="0"/>
          </a:p>
          <a:p>
            <a:pPr lvl="1"/>
            <a:r>
              <a:rPr lang="en-US" dirty="0"/>
              <a:t>It found 18 02 29.44 -30 24 14.1 ?</a:t>
            </a:r>
            <a:endParaRPr lang="en-US" sz="3200" dirty="0"/>
          </a:p>
          <a:p>
            <a:pPr lvl="1"/>
            <a:r>
              <a:rPr lang="en-US" dirty="0"/>
              <a:t>looking at a lot of data =&gt; going to see a lot of weird things - will eventually start to notice </a:t>
            </a:r>
            <a:r>
              <a:rPr lang="en-US" dirty="0" smtClean="0"/>
              <a:t>patterns</a:t>
            </a:r>
            <a:endParaRPr lang="is-IS" dirty="0" smtClean="0"/>
          </a:p>
          <a:p>
            <a:pPr lvl="1"/>
            <a:r>
              <a:rPr lang="is-IS" dirty="0" smtClean="0"/>
              <a:t>Pattern for what missed ptf?</a:t>
            </a:r>
          </a:p>
          <a:p>
            <a:pPr lvl="0"/>
            <a:r>
              <a:rPr lang="en-US" dirty="0" smtClean="0"/>
              <a:t>Two </a:t>
            </a:r>
            <a:r>
              <a:rPr lang="en-US" dirty="0"/>
              <a:t>types of RA and DEC – how to convert?</a:t>
            </a:r>
          </a:p>
          <a:p>
            <a:pPr lvl="1"/>
            <a:r>
              <a:rPr lang="en-US" dirty="0"/>
              <a:t>23.04642 30.54967 -&gt; what? (this is a </a:t>
            </a:r>
            <a:r>
              <a:rPr lang="en-US" dirty="0" err="1"/>
              <a:t>mira</a:t>
            </a:r>
            <a:r>
              <a:rPr lang="en-US" dirty="0"/>
              <a:t>)</a:t>
            </a:r>
            <a:endParaRPr lang="en-US" sz="4000" dirty="0"/>
          </a:p>
          <a:p>
            <a:pPr lvl="1"/>
            <a:r>
              <a:rPr lang="en-US" dirty="0"/>
              <a:t>the following link works for converting! - </a:t>
            </a:r>
            <a:r>
              <a:rPr lang="en-US" u="sng" dirty="0">
                <a:hlinkClick r:id="rId2"/>
              </a:rPr>
              <a:t>http://www.astrouw.edu.pl/~jskowron/ra-dec/?q=+23.04642+30.54967</a:t>
            </a:r>
            <a:endParaRPr lang="en-US" sz="4000" dirty="0"/>
          </a:p>
          <a:p>
            <a:pPr lvl="1"/>
            <a:r>
              <a:rPr lang="en-US" dirty="0"/>
              <a:t>the link the flexible converter not working for </a:t>
            </a:r>
            <a:r>
              <a:rPr lang="en-US" dirty="0" smtClean="0"/>
              <a:t>me</a:t>
            </a:r>
            <a:endParaRPr lang="en-US" sz="4000" dirty="0"/>
          </a:p>
        </p:txBody>
      </p:sp>
    </p:spTree>
    <p:extLst>
      <p:ext uri="{BB962C8B-B14F-4D97-AF65-F5344CB8AC3E}">
        <p14:creationId xmlns:p14="http://schemas.microsoft.com/office/powerpoint/2010/main" val="223925972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1663"/>
            <a:ext cx="8229600" cy="1143000"/>
          </a:xfrm>
        </p:spPr>
        <p:txBody>
          <a:bodyPr/>
          <a:lstStyle/>
          <a:p>
            <a:r>
              <a:rPr lang="en-US" dirty="0" smtClean="0"/>
              <a:t>Week 6</a:t>
            </a:r>
            <a:endParaRPr lang="en-US" dirty="0"/>
          </a:p>
        </p:txBody>
      </p:sp>
    </p:spTree>
    <p:extLst>
      <p:ext uri="{BB962C8B-B14F-4D97-AF65-F5344CB8AC3E}">
        <p14:creationId xmlns:p14="http://schemas.microsoft.com/office/powerpoint/2010/main" val="9279827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156" y="2492705"/>
            <a:ext cx="8229600" cy="1143000"/>
          </a:xfrm>
        </p:spPr>
        <p:txBody>
          <a:bodyPr/>
          <a:lstStyle/>
          <a:p>
            <a:r>
              <a:rPr lang="en-US" dirty="0" smtClean="0"/>
              <a:t>Quick remark about amplitude</a:t>
            </a:r>
            <a:r>
              <a:rPr lang="is-IS" dirty="0" smtClean="0"/>
              <a:t>…</a:t>
            </a:r>
            <a:endParaRPr lang="en-US" dirty="0"/>
          </a:p>
        </p:txBody>
      </p:sp>
    </p:spTree>
    <p:extLst>
      <p:ext uri="{BB962C8B-B14F-4D97-AF65-F5344CB8AC3E}">
        <p14:creationId xmlns:p14="http://schemas.microsoft.com/office/powerpoint/2010/main" val="13997553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89972"/>
            <a:ext cx="3381425" cy="369332"/>
          </a:xfrm>
          <a:prstGeom prst="rect">
            <a:avLst/>
          </a:prstGeom>
          <a:noFill/>
        </p:spPr>
        <p:txBody>
          <a:bodyPr wrap="square" rtlCol="0">
            <a:spAutoFit/>
          </a:bodyPr>
          <a:lstStyle/>
          <a:p>
            <a:r>
              <a:rPr lang="en-US" dirty="0" smtClean="0"/>
              <a:t>*Week 3 Update: More bins!* </a:t>
            </a:r>
            <a:endParaRPr lang="en-US" dirty="0"/>
          </a:p>
        </p:txBody>
      </p:sp>
      <p:pic>
        <p:nvPicPr>
          <p:cNvPr id="2" name="Picture 1" descr="Screen Shot 2017-07-03 at 3.0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723" y="696032"/>
            <a:ext cx="7531100" cy="5829300"/>
          </a:xfrm>
          <a:prstGeom prst="rect">
            <a:avLst/>
          </a:prstGeom>
        </p:spPr>
      </p:pic>
    </p:spTree>
    <p:extLst>
      <p:ext uri="{BB962C8B-B14F-4D97-AF65-F5344CB8AC3E}">
        <p14:creationId xmlns:p14="http://schemas.microsoft.com/office/powerpoint/2010/main" val="2318018593"/>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9 at 5.1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0082330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Amplitude</a:t>
            </a:r>
            <a:endParaRPr lang="en-US" dirty="0"/>
          </a:p>
        </p:txBody>
      </p:sp>
      <p:sp>
        <p:nvSpPr>
          <p:cNvPr id="3" name="Content Placeholder 2"/>
          <p:cNvSpPr>
            <a:spLocks noGrp="1"/>
          </p:cNvSpPr>
          <p:nvPr>
            <p:ph idx="1"/>
          </p:nvPr>
        </p:nvSpPr>
        <p:spPr>
          <a:xfrm>
            <a:off x="457200" y="1600200"/>
            <a:ext cx="8229600" cy="4902340"/>
          </a:xfrm>
        </p:spPr>
        <p:txBody>
          <a:bodyPr>
            <a:normAutofit/>
          </a:bodyPr>
          <a:lstStyle/>
          <a:p>
            <a:r>
              <a:rPr lang="en-US" dirty="0" smtClean="0"/>
              <a:t>If source is periodic and symmetric, freq1_amplitude1 is good</a:t>
            </a:r>
          </a:p>
          <a:p>
            <a:r>
              <a:rPr lang="en-US" dirty="0" smtClean="0"/>
              <a:t>If periodic and asymmetric (e.g. </a:t>
            </a:r>
            <a:r>
              <a:rPr lang="en-US" dirty="0" err="1" smtClean="0"/>
              <a:t>RRab</a:t>
            </a:r>
            <a:r>
              <a:rPr lang="en-US" dirty="0" smtClean="0"/>
              <a:t>), ½(freq1_amplitude1 + amplitude) is good</a:t>
            </a:r>
          </a:p>
          <a:p>
            <a:r>
              <a:rPr lang="en-US" dirty="0" smtClean="0"/>
              <a:t>But </a:t>
            </a:r>
            <a:r>
              <a:rPr lang="en-US" b="1" dirty="0" smtClean="0"/>
              <a:t>we are </a:t>
            </a:r>
            <a:r>
              <a:rPr lang="en-US" dirty="0" smtClean="0"/>
              <a:t>also</a:t>
            </a:r>
            <a:r>
              <a:rPr lang="en-US" b="1" dirty="0" smtClean="0"/>
              <a:t> attempting to classify non-periodic light curves and we don</a:t>
            </a:r>
            <a:r>
              <a:rPr lang="uk-UA" b="1" dirty="0" smtClean="0"/>
              <a:t>’</a:t>
            </a:r>
            <a:r>
              <a:rPr lang="en-US" b="1" dirty="0" smtClean="0"/>
              <a:t>t know up front if the source </a:t>
            </a:r>
            <a:r>
              <a:rPr lang="en-US" b="1" smtClean="0"/>
              <a:t>is periodic</a:t>
            </a:r>
            <a:endParaRPr lang="en-US" b="1" dirty="0" smtClean="0"/>
          </a:p>
          <a:p>
            <a:pPr lvl="1"/>
            <a:r>
              <a:rPr lang="en-US" b="1" dirty="0" smtClean="0"/>
              <a:t>Can have </a:t>
            </a:r>
            <a:r>
              <a:rPr lang="en-US" b="1" dirty="0" err="1" smtClean="0"/>
              <a:t>zooniverse</a:t>
            </a:r>
            <a:r>
              <a:rPr lang="en-US" b="1" dirty="0" smtClean="0"/>
              <a:t> user ‘eye-ball’ and report an approximate value</a:t>
            </a:r>
          </a:p>
          <a:p>
            <a:pPr lvl="1"/>
            <a:endParaRPr lang="en-US" dirty="0" smtClean="0"/>
          </a:p>
          <a:p>
            <a:pPr lvl="1"/>
            <a:endParaRPr lang="en-US" dirty="0"/>
          </a:p>
        </p:txBody>
      </p:sp>
    </p:spTree>
    <p:extLst>
      <p:ext uri="{BB962C8B-B14F-4D97-AF65-F5344CB8AC3E}">
        <p14:creationId xmlns:p14="http://schemas.microsoft.com/office/powerpoint/2010/main" val="159885278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tannerleighton:Desktop:hip59683.gif"/>
          <p:cNvPicPr/>
          <p:nvPr/>
        </p:nvPicPr>
        <p:blipFill>
          <a:blip r:embed="rId2">
            <a:extLst>
              <a:ext uri="{28A0092B-C50C-407E-A947-70E740481C1C}">
                <a14:useLocalDpi xmlns:a14="http://schemas.microsoft.com/office/drawing/2010/main" val="0"/>
              </a:ext>
            </a:extLst>
          </a:blip>
          <a:srcRect/>
          <a:stretch>
            <a:fillRect/>
          </a:stretch>
        </p:blipFill>
        <p:spPr bwMode="auto">
          <a:xfrm>
            <a:off x="1467129" y="0"/>
            <a:ext cx="6459200" cy="5111650"/>
          </a:xfrm>
          <a:prstGeom prst="rect">
            <a:avLst/>
          </a:prstGeom>
          <a:noFill/>
          <a:ln>
            <a:noFill/>
          </a:ln>
        </p:spPr>
      </p:pic>
      <p:sp>
        <p:nvSpPr>
          <p:cNvPr id="5" name="TextBox 4"/>
          <p:cNvSpPr txBox="1"/>
          <p:nvPr/>
        </p:nvSpPr>
        <p:spPr>
          <a:xfrm>
            <a:off x="205430" y="5208649"/>
            <a:ext cx="8796168" cy="1538883"/>
          </a:xfrm>
          <a:prstGeom prst="rect">
            <a:avLst/>
          </a:prstGeom>
          <a:noFill/>
        </p:spPr>
        <p:txBody>
          <a:bodyPr wrap="square" rtlCol="0">
            <a:spAutoFit/>
          </a:bodyPr>
          <a:lstStyle/>
          <a:p>
            <a:r>
              <a:rPr lang="en-US" sz="1900" dirty="0" smtClean="0"/>
              <a:t>“The </a:t>
            </a:r>
            <a:r>
              <a:rPr lang="en-US" sz="1900" dirty="0"/>
              <a:t>periods of </a:t>
            </a:r>
            <a:r>
              <a:rPr lang="en-US" sz="1900" b="1" dirty="0"/>
              <a:t>eclipsing variables </a:t>
            </a:r>
            <a:r>
              <a:rPr lang="en-US" sz="1900" dirty="0"/>
              <a:t>are generally in the range of 0.25 to ten days because, as mentioned above, most eclipsing variables are likely to be close binaries. But some eclipsing variables -- especially those containing giant or supergiant components -- have periods as long as several </a:t>
            </a:r>
            <a:r>
              <a:rPr lang="en-US" sz="1900" dirty="0" smtClean="0"/>
              <a:t>decades” (Percy textbook). </a:t>
            </a:r>
            <a:endParaRPr lang="en-US" sz="1900" dirty="0"/>
          </a:p>
          <a:p>
            <a:endParaRPr lang="en-US" dirty="0"/>
          </a:p>
        </p:txBody>
      </p:sp>
    </p:spTree>
    <p:extLst>
      <p:ext uri="{BB962C8B-B14F-4D97-AF65-F5344CB8AC3E}">
        <p14:creationId xmlns:p14="http://schemas.microsoft.com/office/powerpoint/2010/main" val="348535201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9487"/>
            <a:ext cx="8229600" cy="1143000"/>
          </a:xfrm>
        </p:spPr>
        <p:txBody>
          <a:bodyPr/>
          <a:lstStyle/>
          <a:p>
            <a:r>
              <a:rPr lang="en-US" dirty="0" smtClean="0"/>
              <a:t>Best EB LCs</a:t>
            </a:r>
            <a:r>
              <a:rPr lang="is-IS" dirty="0" smtClean="0"/>
              <a:t>…</a:t>
            </a:r>
            <a:endParaRPr lang="en-US" dirty="0"/>
          </a:p>
        </p:txBody>
      </p:sp>
    </p:spTree>
    <p:extLst>
      <p:ext uri="{BB962C8B-B14F-4D97-AF65-F5344CB8AC3E}">
        <p14:creationId xmlns:p14="http://schemas.microsoft.com/office/powerpoint/2010/main" val="35728414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384995"/>
          </a:xfrm>
          <a:prstGeom prst="rect">
            <a:avLst/>
          </a:prstGeom>
          <a:noFill/>
        </p:spPr>
        <p:txBody>
          <a:bodyPr wrap="square" rtlCol="0">
            <a:spAutoFit/>
          </a:bodyPr>
          <a:lstStyle/>
          <a:p>
            <a:r>
              <a:rPr lang="en-US" sz="1600" dirty="0" smtClean="0"/>
              <a:t>eb152.tbl – </a:t>
            </a:r>
            <a:r>
              <a:rPr lang="de-DE" sz="1600" dirty="0"/>
              <a:t>14 29 38.946 +05 46 21.44</a:t>
            </a:r>
            <a:r>
              <a:rPr lang="is-IS" sz="1600" dirty="0" smtClean="0"/>
              <a:t> </a:t>
            </a:r>
            <a:r>
              <a:rPr lang="pt-BR" sz="1600" dirty="0" smtClean="0"/>
              <a:t>– </a:t>
            </a:r>
            <a:r>
              <a:rPr lang="is-IS" sz="1600" dirty="0"/>
              <a:t>period: 0.3432616031003388</a:t>
            </a:r>
            <a:r>
              <a:rPr lang="is-IS" sz="1600" dirty="0" smtClean="0"/>
              <a:t> </a:t>
            </a:r>
            <a:r>
              <a:rPr lang="pt-BR" sz="1600" dirty="0"/>
              <a:t>– </a:t>
            </a:r>
            <a:r>
              <a:rPr lang="pt-BR" sz="1600" dirty="0">
                <a:hlinkClick r:id="rId2"/>
              </a:rPr>
              <a:t>http://vizier.cfa.harvard.edu/viz-bin/VizieR?-source=J/MNRAS/453/</a:t>
            </a:r>
            <a:r>
              <a:rPr lang="pt-BR" sz="1600" dirty="0" smtClean="0">
                <a:hlinkClick r:id="rId2"/>
              </a:rPr>
              <a:t>3474</a:t>
            </a:r>
            <a:r>
              <a:rPr lang="pt-BR" sz="1600" dirty="0"/>
              <a:t> (</a:t>
            </a:r>
            <a:r>
              <a:rPr lang="pt-BR" sz="1600" dirty="0" err="1"/>
              <a:t>Binary</a:t>
            </a:r>
            <a:r>
              <a:rPr lang="pt-BR" sz="1600" dirty="0"/>
              <a:t> </a:t>
            </a:r>
            <a:r>
              <a:rPr lang="pt-BR" sz="1600" dirty="0" err="1"/>
              <a:t>properties</a:t>
            </a:r>
            <a:r>
              <a:rPr lang="pt-BR" sz="1600" dirty="0"/>
              <a:t> </a:t>
            </a:r>
            <a:r>
              <a:rPr lang="pt-BR" sz="1600" dirty="0" err="1"/>
              <a:t>from</a:t>
            </a:r>
            <a:r>
              <a:rPr lang="pt-BR" sz="1600" dirty="0"/>
              <a:t> MECI, </a:t>
            </a:r>
            <a:r>
              <a:rPr lang="pt-BR" sz="1600" dirty="0" err="1"/>
              <a:t>including</a:t>
            </a:r>
            <a:r>
              <a:rPr lang="pt-BR" sz="1600" dirty="0"/>
              <a:t> 1558 LC </a:t>
            </a:r>
            <a:r>
              <a:rPr lang="pt-BR" sz="1600" dirty="0" err="1"/>
              <a:t>from</a:t>
            </a:r>
            <a:r>
              <a:rPr lang="pt-BR" sz="1600" dirty="0"/>
              <a:t> ASAS, 350 LC </a:t>
            </a:r>
            <a:r>
              <a:rPr lang="pt-BR" sz="1600" dirty="0" err="1"/>
              <a:t>from</a:t>
            </a:r>
            <a:r>
              <a:rPr lang="pt-BR" sz="1600" dirty="0"/>
              <a:t> NSVS, </a:t>
            </a:r>
            <a:r>
              <a:rPr lang="pt-BR" sz="1600" dirty="0" err="1"/>
              <a:t>and</a:t>
            </a:r>
            <a:r>
              <a:rPr lang="pt-BR" sz="1600" dirty="0"/>
              <a:t> 230 LC </a:t>
            </a:r>
            <a:r>
              <a:rPr lang="pt-BR" sz="1600" dirty="0" err="1"/>
              <a:t>from</a:t>
            </a:r>
            <a:r>
              <a:rPr lang="pt-BR" sz="1600" dirty="0"/>
              <a:t> </a:t>
            </a:r>
            <a:r>
              <a:rPr lang="pt-BR" sz="1600" dirty="0" smtClean="0"/>
              <a:t>LINEAR </a:t>
            </a:r>
            <a:r>
              <a:rPr lang="pt-BR" sz="1600" dirty="0"/>
              <a:t>[2138 </a:t>
            </a:r>
            <a:r>
              <a:rPr lang="pt-BR" sz="1600" dirty="0" err="1"/>
              <a:t>rows</a:t>
            </a:r>
            <a:r>
              <a:rPr lang="pt-BR" sz="1600" dirty="0"/>
              <a:t>] </a:t>
            </a:r>
            <a:r>
              <a:rPr lang="pt-BR" sz="1600" dirty="0" smtClean="0"/>
              <a:t>– </a:t>
            </a:r>
            <a:r>
              <a:rPr lang="pt-BR" sz="1600" dirty="0" err="1" smtClean="0"/>
              <a:t>with</a:t>
            </a:r>
            <a:r>
              <a:rPr lang="pt-BR" sz="1600" dirty="0" smtClean="0"/>
              <a:t> T’=2T – use for </a:t>
            </a:r>
            <a:r>
              <a:rPr lang="pt-BR" sz="1600" dirty="0" err="1" smtClean="0"/>
              <a:t>poster</a:t>
            </a:r>
            <a:endParaRPr lang="en-US" sz="1600" dirty="0"/>
          </a:p>
          <a:p>
            <a:endParaRPr lang="en-US" dirty="0"/>
          </a:p>
        </p:txBody>
      </p:sp>
      <p:pic>
        <p:nvPicPr>
          <p:cNvPr id="2" name="Picture 1" descr="Screen Shot 2017-08-01 at 11.25.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00" y="1028700"/>
            <a:ext cx="7391400" cy="5829300"/>
          </a:xfrm>
          <a:prstGeom prst="rect">
            <a:avLst/>
          </a:prstGeom>
        </p:spPr>
      </p:pic>
    </p:spTree>
    <p:extLst>
      <p:ext uri="{BB962C8B-B14F-4D97-AF65-F5344CB8AC3E}">
        <p14:creationId xmlns:p14="http://schemas.microsoft.com/office/powerpoint/2010/main" val="421759473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477328"/>
          </a:xfrm>
          <a:prstGeom prst="rect">
            <a:avLst/>
          </a:prstGeom>
          <a:noFill/>
        </p:spPr>
        <p:txBody>
          <a:bodyPr wrap="square" rtlCol="0">
            <a:spAutoFit/>
          </a:bodyPr>
          <a:lstStyle/>
          <a:p>
            <a:r>
              <a:rPr lang="en-US" dirty="0" smtClean="0"/>
              <a:t>eb142.tbl – </a:t>
            </a:r>
            <a:r>
              <a:rPr lang="is-IS" dirty="0"/>
              <a:t>12 53 45.732 +07 45 36.69 </a:t>
            </a:r>
            <a:r>
              <a:rPr lang="pt-BR" dirty="0" smtClean="0"/>
              <a:t>– </a:t>
            </a:r>
            <a:r>
              <a:rPr lang="is-IS" dirty="0"/>
              <a:t>period: 0.3443305628496246</a:t>
            </a:r>
            <a:r>
              <a:rPr lang="nb-NO" b="1" dirty="0" smtClean="0"/>
              <a:t> </a:t>
            </a:r>
            <a:r>
              <a:rPr lang="is-IS" dirty="0" smtClean="0"/>
              <a:t> </a:t>
            </a:r>
            <a:r>
              <a:rPr lang="pt-BR" dirty="0"/>
              <a:t>– </a:t>
            </a:r>
            <a:r>
              <a:rPr lang="pt-BR" dirty="0">
                <a:hlinkClick r:id="rId2"/>
              </a:rPr>
              <a:t>http://vizier.cfa.harvard.edu/viz-bin/VizieR?-source=J/MNRAS/453/</a:t>
            </a:r>
            <a:r>
              <a:rPr lang="pt-BR" dirty="0" smtClean="0">
                <a:hlinkClick r:id="rId2"/>
              </a:rPr>
              <a:t>3474</a:t>
            </a:r>
            <a:r>
              <a:rPr lang="pt-BR" dirty="0"/>
              <a:t> (</a:t>
            </a:r>
            <a:r>
              <a:rPr lang="pt-BR" dirty="0" err="1"/>
              <a:t>Binary</a:t>
            </a:r>
            <a:r>
              <a:rPr lang="pt-BR" dirty="0"/>
              <a:t> </a:t>
            </a:r>
            <a:r>
              <a:rPr lang="pt-BR" dirty="0" err="1"/>
              <a:t>properties</a:t>
            </a:r>
            <a:r>
              <a:rPr lang="pt-BR" dirty="0"/>
              <a:t> </a:t>
            </a:r>
            <a:r>
              <a:rPr lang="pt-BR" dirty="0" err="1"/>
              <a:t>from</a:t>
            </a:r>
            <a:r>
              <a:rPr lang="pt-BR" dirty="0"/>
              <a:t> MECI, </a:t>
            </a:r>
            <a:r>
              <a:rPr lang="pt-BR" dirty="0" err="1"/>
              <a:t>including</a:t>
            </a:r>
            <a:r>
              <a:rPr lang="pt-BR" dirty="0"/>
              <a:t> 1558 LC </a:t>
            </a:r>
            <a:r>
              <a:rPr lang="pt-BR" dirty="0" err="1"/>
              <a:t>from</a:t>
            </a:r>
            <a:r>
              <a:rPr lang="pt-BR" dirty="0"/>
              <a:t> ASAS, 350 LC </a:t>
            </a:r>
            <a:r>
              <a:rPr lang="pt-BR" dirty="0" err="1"/>
              <a:t>from</a:t>
            </a:r>
            <a:r>
              <a:rPr lang="pt-BR" dirty="0"/>
              <a:t> NSVS, </a:t>
            </a:r>
            <a:r>
              <a:rPr lang="pt-BR" dirty="0" err="1"/>
              <a:t>and</a:t>
            </a:r>
            <a:r>
              <a:rPr lang="pt-BR" dirty="0"/>
              <a:t> 230 LC </a:t>
            </a:r>
            <a:r>
              <a:rPr lang="pt-BR" dirty="0" err="1"/>
              <a:t>from</a:t>
            </a:r>
            <a:r>
              <a:rPr lang="pt-BR" dirty="0"/>
              <a:t> </a:t>
            </a:r>
            <a:r>
              <a:rPr lang="pt-BR" dirty="0" smtClean="0"/>
              <a:t>LINEAR </a:t>
            </a:r>
            <a:r>
              <a:rPr lang="pt-BR" dirty="0"/>
              <a:t>[2138 </a:t>
            </a:r>
            <a:r>
              <a:rPr lang="pt-BR" dirty="0" err="1"/>
              <a:t>rows</a:t>
            </a:r>
            <a:r>
              <a:rPr lang="pt-BR" dirty="0"/>
              <a:t>] </a:t>
            </a:r>
            <a:endParaRPr lang="en-US" dirty="0"/>
          </a:p>
          <a:p>
            <a:endParaRPr lang="en-US" dirty="0"/>
          </a:p>
        </p:txBody>
      </p:sp>
      <p:pic>
        <p:nvPicPr>
          <p:cNvPr id="2" name="Picture 1" descr="Screen Shot 2017-08-01 at 10.57.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34" y="1104900"/>
            <a:ext cx="7505700" cy="5753100"/>
          </a:xfrm>
          <a:prstGeom prst="rect">
            <a:avLst/>
          </a:prstGeom>
        </p:spPr>
      </p:pic>
    </p:spTree>
    <p:extLst>
      <p:ext uri="{BB962C8B-B14F-4D97-AF65-F5344CB8AC3E}">
        <p14:creationId xmlns:p14="http://schemas.microsoft.com/office/powerpoint/2010/main" val="411366789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431161"/>
          </a:xfrm>
          <a:prstGeom prst="rect">
            <a:avLst/>
          </a:prstGeom>
          <a:noFill/>
        </p:spPr>
        <p:txBody>
          <a:bodyPr wrap="square" rtlCol="0">
            <a:spAutoFit/>
          </a:bodyPr>
          <a:lstStyle/>
          <a:p>
            <a:r>
              <a:rPr lang="en-US" sz="1700" dirty="0" smtClean="0"/>
              <a:t>eb142.tbl – </a:t>
            </a:r>
            <a:r>
              <a:rPr lang="is-IS" sz="1700" dirty="0"/>
              <a:t>12 53 45.732 +07 45 36.69 </a:t>
            </a:r>
            <a:r>
              <a:rPr lang="pt-BR" sz="1700" dirty="0" smtClean="0"/>
              <a:t>– </a:t>
            </a:r>
            <a:r>
              <a:rPr lang="nb-NO" sz="1600" dirty="0" err="1"/>
              <a:t>period</a:t>
            </a:r>
            <a:r>
              <a:rPr lang="nb-NO" sz="1600" dirty="0"/>
              <a:t>: </a:t>
            </a:r>
            <a:r>
              <a:rPr lang="nb-NO" sz="1600" dirty="0" smtClean="0"/>
              <a:t>0.6886611256992492</a:t>
            </a:r>
            <a:r>
              <a:rPr lang="is-IS" sz="1700" dirty="0" smtClean="0"/>
              <a:t> </a:t>
            </a:r>
            <a:r>
              <a:rPr lang="pt-BR" sz="1700" dirty="0"/>
              <a:t>– </a:t>
            </a:r>
            <a:r>
              <a:rPr lang="pt-BR" sz="1700" dirty="0">
                <a:hlinkClick r:id="rId2"/>
              </a:rPr>
              <a:t>http://vizier.cfa.harvard.edu/viz-bin/VizieR?-source=J/MNRAS/453/</a:t>
            </a:r>
            <a:r>
              <a:rPr lang="pt-BR" sz="1700" dirty="0" smtClean="0">
                <a:hlinkClick r:id="rId2"/>
              </a:rPr>
              <a:t>3474</a:t>
            </a:r>
            <a:r>
              <a:rPr lang="pt-BR" sz="1700" dirty="0"/>
              <a:t> (</a:t>
            </a:r>
            <a:r>
              <a:rPr lang="pt-BR" sz="1700" dirty="0" err="1"/>
              <a:t>Binary</a:t>
            </a:r>
            <a:r>
              <a:rPr lang="pt-BR" sz="1700" dirty="0"/>
              <a:t> </a:t>
            </a:r>
            <a:r>
              <a:rPr lang="pt-BR" sz="1700" dirty="0" err="1"/>
              <a:t>properties</a:t>
            </a:r>
            <a:r>
              <a:rPr lang="pt-BR" sz="1700" dirty="0"/>
              <a:t> </a:t>
            </a:r>
            <a:r>
              <a:rPr lang="pt-BR" sz="1700" dirty="0" err="1"/>
              <a:t>from</a:t>
            </a:r>
            <a:r>
              <a:rPr lang="pt-BR" sz="1700" dirty="0"/>
              <a:t> MECI, </a:t>
            </a:r>
            <a:r>
              <a:rPr lang="pt-BR" sz="1700" dirty="0" err="1"/>
              <a:t>including</a:t>
            </a:r>
            <a:r>
              <a:rPr lang="pt-BR" sz="1700" dirty="0"/>
              <a:t> 1558 LC </a:t>
            </a:r>
            <a:r>
              <a:rPr lang="pt-BR" sz="1700" dirty="0" err="1"/>
              <a:t>from</a:t>
            </a:r>
            <a:r>
              <a:rPr lang="pt-BR" sz="1700" dirty="0"/>
              <a:t> ASAS, 350 LC </a:t>
            </a:r>
            <a:r>
              <a:rPr lang="pt-BR" sz="1700" dirty="0" err="1"/>
              <a:t>from</a:t>
            </a:r>
            <a:r>
              <a:rPr lang="pt-BR" sz="1700" dirty="0"/>
              <a:t> NSVS, </a:t>
            </a:r>
            <a:r>
              <a:rPr lang="pt-BR" sz="1700" dirty="0" err="1"/>
              <a:t>and</a:t>
            </a:r>
            <a:r>
              <a:rPr lang="pt-BR" sz="1700" dirty="0"/>
              <a:t> 230 LC </a:t>
            </a:r>
            <a:r>
              <a:rPr lang="pt-BR" sz="1700" dirty="0" err="1"/>
              <a:t>from</a:t>
            </a:r>
            <a:r>
              <a:rPr lang="pt-BR" sz="1700" dirty="0"/>
              <a:t> </a:t>
            </a:r>
            <a:r>
              <a:rPr lang="pt-BR" sz="1700" dirty="0" smtClean="0"/>
              <a:t>LINEAR </a:t>
            </a:r>
            <a:r>
              <a:rPr lang="pt-BR" sz="1700" dirty="0"/>
              <a:t>[2138 </a:t>
            </a:r>
            <a:r>
              <a:rPr lang="pt-BR" sz="1700" dirty="0" err="1"/>
              <a:t>rows</a:t>
            </a:r>
            <a:r>
              <a:rPr lang="pt-BR" sz="1700" dirty="0"/>
              <a:t>] </a:t>
            </a:r>
            <a:endParaRPr lang="en-US" sz="1700" dirty="0"/>
          </a:p>
          <a:p>
            <a:endParaRPr lang="en-US" dirty="0"/>
          </a:p>
        </p:txBody>
      </p:sp>
      <p:pic>
        <p:nvPicPr>
          <p:cNvPr id="3" name="Picture 2" descr="Screen Shot 2017-08-01 at 11.03.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3" y="1054100"/>
            <a:ext cx="7416800" cy="5803900"/>
          </a:xfrm>
          <a:prstGeom prst="rect">
            <a:avLst/>
          </a:prstGeom>
        </p:spPr>
      </p:pic>
    </p:spTree>
    <p:extLst>
      <p:ext uri="{BB962C8B-B14F-4D97-AF65-F5344CB8AC3E}">
        <p14:creationId xmlns:p14="http://schemas.microsoft.com/office/powerpoint/2010/main" val="376052426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431161"/>
          </a:xfrm>
          <a:prstGeom prst="rect">
            <a:avLst/>
          </a:prstGeom>
          <a:noFill/>
        </p:spPr>
        <p:txBody>
          <a:bodyPr wrap="square" rtlCol="0">
            <a:spAutoFit/>
          </a:bodyPr>
          <a:lstStyle/>
          <a:p>
            <a:r>
              <a:rPr lang="en-US" sz="1700" dirty="0" smtClean="0"/>
              <a:t>eb145.tbl – </a:t>
            </a:r>
            <a:r>
              <a:rPr lang="de-DE" sz="1700" dirty="0"/>
              <a:t>13 03 12.100 +34 16 47.53</a:t>
            </a:r>
            <a:r>
              <a:rPr lang="is-IS" sz="1700" dirty="0" smtClean="0"/>
              <a:t> </a:t>
            </a:r>
            <a:r>
              <a:rPr lang="pt-BR" sz="1700" dirty="0" smtClean="0"/>
              <a:t>– </a:t>
            </a:r>
            <a:r>
              <a:rPr lang="nb-NO" sz="1600" dirty="0" err="1"/>
              <a:t>period</a:t>
            </a:r>
            <a:r>
              <a:rPr lang="nb-NO" sz="1600" dirty="0"/>
              <a:t>: 0.9702577198555481</a:t>
            </a:r>
            <a:r>
              <a:rPr lang="is-IS" sz="1700" dirty="0" smtClean="0"/>
              <a:t> </a:t>
            </a:r>
            <a:r>
              <a:rPr lang="pt-BR" sz="1700" dirty="0"/>
              <a:t>– </a:t>
            </a:r>
            <a:r>
              <a:rPr lang="pt-BR" sz="1700" dirty="0">
                <a:hlinkClick r:id="rId2"/>
              </a:rPr>
              <a:t>http://vizier.cfa.harvard.edu/viz-bin/VizieR?-source=J/MNRAS/453/</a:t>
            </a:r>
            <a:r>
              <a:rPr lang="pt-BR" sz="1700" dirty="0" smtClean="0">
                <a:hlinkClick r:id="rId2"/>
              </a:rPr>
              <a:t>3474</a:t>
            </a:r>
            <a:r>
              <a:rPr lang="pt-BR" sz="1700" dirty="0"/>
              <a:t> (</a:t>
            </a:r>
            <a:r>
              <a:rPr lang="pt-BR" sz="1700" dirty="0" err="1"/>
              <a:t>Binary</a:t>
            </a:r>
            <a:r>
              <a:rPr lang="pt-BR" sz="1700" dirty="0"/>
              <a:t> </a:t>
            </a:r>
            <a:r>
              <a:rPr lang="pt-BR" sz="1700" dirty="0" err="1"/>
              <a:t>properties</a:t>
            </a:r>
            <a:r>
              <a:rPr lang="pt-BR" sz="1700" dirty="0"/>
              <a:t> </a:t>
            </a:r>
            <a:r>
              <a:rPr lang="pt-BR" sz="1700" dirty="0" err="1"/>
              <a:t>from</a:t>
            </a:r>
            <a:r>
              <a:rPr lang="pt-BR" sz="1700" dirty="0"/>
              <a:t> MECI, </a:t>
            </a:r>
            <a:r>
              <a:rPr lang="pt-BR" sz="1700" dirty="0" err="1"/>
              <a:t>including</a:t>
            </a:r>
            <a:r>
              <a:rPr lang="pt-BR" sz="1700" dirty="0"/>
              <a:t> 1558 LC </a:t>
            </a:r>
            <a:r>
              <a:rPr lang="pt-BR" sz="1700" dirty="0" err="1"/>
              <a:t>from</a:t>
            </a:r>
            <a:r>
              <a:rPr lang="pt-BR" sz="1700" dirty="0"/>
              <a:t> ASAS, 350 LC </a:t>
            </a:r>
            <a:r>
              <a:rPr lang="pt-BR" sz="1700" dirty="0" err="1"/>
              <a:t>from</a:t>
            </a:r>
            <a:r>
              <a:rPr lang="pt-BR" sz="1700" dirty="0"/>
              <a:t> NSVS, </a:t>
            </a:r>
            <a:r>
              <a:rPr lang="pt-BR" sz="1700" dirty="0" err="1"/>
              <a:t>and</a:t>
            </a:r>
            <a:r>
              <a:rPr lang="pt-BR" sz="1700" dirty="0"/>
              <a:t> 230 LC </a:t>
            </a:r>
            <a:r>
              <a:rPr lang="pt-BR" sz="1700" dirty="0" err="1"/>
              <a:t>from</a:t>
            </a:r>
            <a:r>
              <a:rPr lang="pt-BR" sz="1700" dirty="0"/>
              <a:t> </a:t>
            </a:r>
            <a:r>
              <a:rPr lang="pt-BR" sz="1700" dirty="0" smtClean="0"/>
              <a:t>LINEAR </a:t>
            </a:r>
            <a:r>
              <a:rPr lang="pt-BR" sz="1700" dirty="0"/>
              <a:t>[2138 </a:t>
            </a:r>
            <a:r>
              <a:rPr lang="pt-BR" sz="1700" dirty="0" err="1"/>
              <a:t>rows</a:t>
            </a:r>
            <a:r>
              <a:rPr lang="pt-BR" sz="1700" dirty="0"/>
              <a:t>] </a:t>
            </a:r>
            <a:endParaRPr lang="en-US" sz="1700" dirty="0"/>
          </a:p>
          <a:p>
            <a:endParaRPr lang="en-US" dirty="0"/>
          </a:p>
        </p:txBody>
      </p:sp>
      <p:pic>
        <p:nvPicPr>
          <p:cNvPr id="2" name="Picture 1" descr="Screen Shot 2017-08-01 at 11.08.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251" y="1054100"/>
            <a:ext cx="7518400" cy="5803900"/>
          </a:xfrm>
          <a:prstGeom prst="rect">
            <a:avLst/>
          </a:prstGeom>
        </p:spPr>
      </p:pic>
    </p:spTree>
    <p:extLst>
      <p:ext uri="{BB962C8B-B14F-4D97-AF65-F5344CB8AC3E}">
        <p14:creationId xmlns:p14="http://schemas.microsoft.com/office/powerpoint/2010/main" val="3139381112"/>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eb110.tbl – </a:t>
            </a:r>
            <a:r>
              <a:rPr lang="hr-HR" dirty="0"/>
              <a:t>119.858231 +39.112766</a:t>
            </a:r>
            <a:r>
              <a:rPr lang="is-IS" dirty="0" smtClean="0"/>
              <a:t> </a:t>
            </a:r>
            <a:r>
              <a:rPr lang="pt-BR" dirty="0" smtClean="0"/>
              <a:t>– </a:t>
            </a:r>
            <a:r>
              <a:rPr lang="it-IT" dirty="0" err="1"/>
              <a:t>period</a:t>
            </a:r>
            <a:r>
              <a:rPr lang="it-IT" dirty="0"/>
              <a:t>: 0.2138885995451445</a:t>
            </a:r>
            <a:r>
              <a:rPr lang="nb-NO" b="1" dirty="0" smtClean="0"/>
              <a:t> </a:t>
            </a:r>
            <a:r>
              <a:rPr lang="is-IS" dirty="0" smtClean="0"/>
              <a:t> </a:t>
            </a:r>
            <a:r>
              <a:rPr lang="pt-BR" dirty="0"/>
              <a:t>– </a:t>
            </a:r>
            <a:r>
              <a:rPr lang="pt-BR" dirty="0" err="1"/>
              <a:t>http</a:t>
            </a:r>
            <a:r>
              <a:rPr lang="pt-BR" dirty="0"/>
              <a:t>://</a:t>
            </a:r>
            <a:r>
              <a:rPr lang="pt-BR" dirty="0" err="1"/>
              <a:t>vizier.u-strasbg.fr</a:t>
            </a:r>
            <a:r>
              <a:rPr lang="pt-BR" dirty="0"/>
              <a:t>/</a:t>
            </a:r>
            <a:r>
              <a:rPr lang="pt-BR" dirty="0" err="1"/>
              <a:t>viz</a:t>
            </a:r>
            <a:r>
              <a:rPr lang="pt-BR" dirty="0"/>
              <a:t>-bin/</a:t>
            </a:r>
            <a:r>
              <a:rPr lang="pt-BR" dirty="0" err="1"/>
              <a:t>VizieR</a:t>
            </a:r>
            <a:r>
              <a:rPr lang="pt-BR" dirty="0"/>
              <a:t>?-</a:t>
            </a:r>
            <a:r>
              <a:rPr lang="pt-BR" dirty="0" err="1"/>
              <a:t>source</a:t>
            </a:r>
            <a:r>
              <a:rPr lang="pt-BR" dirty="0"/>
              <a:t>=J/AJ/146/101 </a:t>
            </a:r>
            <a:endParaRPr lang="en-US" dirty="0"/>
          </a:p>
          <a:p>
            <a:endParaRPr lang="en-US" dirty="0"/>
          </a:p>
          <a:p>
            <a:endParaRPr lang="en-US" dirty="0"/>
          </a:p>
        </p:txBody>
      </p:sp>
      <p:pic>
        <p:nvPicPr>
          <p:cNvPr id="2" name="Picture 1" descr="Screen Shot 2017-07-31 at 1.38.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299" y="1041400"/>
            <a:ext cx="7429500" cy="5816600"/>
          </a:xfrm>
          <a:prstGeom prst="rect">
            <a:avLst/>
          </a:prstGeom>
        </p:spPr>
      </p:pic>
    </p:spTree>
    <p:extLst>
      <p:ext uri="{BB962C8B-B14F-4D97-AF65-F5344CB8AC3E}">
        <p14:creationId xmlns:p14="http://schemas.microsoft.com/office/powerpoint/2010/main" val="97070133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eb110.tbl – </a:t>
            </a:r>
            <a:r>
              <a:rPr lang="hr-HR" dirty="0"/>
              <a:t>119.858231 +39.112766</a:t>
            </a:r>
            <a:r>
              <a:rPr lang="is-IS" dirty="0" smtClean="0"/>
              <a:t> </a:t>
            </a:r>
            <a:r>
              <a:rPr lang="pt-BR" dirty="0" smtClean="0"/>
              <a:t>– </a:t>
            </a:r>
            <a:r>
              <a:rPr lang="nb-NO" dirty="0" err="1"/>
              <a:t>period</a:t>
            </a:r>
            <a:r>
              <a:rPr lang="nb-NO" dirty="0"/>
              <a:t>: 0.427777199090289</a:t>
            </a:r>
            <a:r>
              <a:rPr lang="nb-NO" b="1" dirty="0" smtClean="0"/>
              <a:t> </a:t>
            </a:r>
            <a:r>
              <a:rPr lang="is-IS" dirty="0" smtClean="0"/>
              <a:t> </a:t>
            </a:r>
            <a:r>
              <a:rPr lang="pt-BR" dirty="0"/>
              <a:t>– </a:t>
            </a:r>
            <a:r>
              <a:rPr lang="pt-BR" dirty="0" err="1"/>
              <a:t>http</a:t>
            </a:r>
            <a:r>
              <a:rPr lang="pt-BR" dirty="0"/>
              <a:t>://</a:t>
            </a:r>
            <a:r>
              <a:rPr lang="pt-BR" dirty="0" err="1"/>
              <a:t>vizier.u-strasbg.fr</a:t>
            </a:r>
            <a:r>
              <a:rPr lang="pt-BR" dirty="0"/>
              <a:t>/</a:t>
            </a:r>
            <a:r>
              <a:rPr lang="pt-BR" dirty="0" err="1"/>
              <a:t>viz</a:t>
            </a:r>
            <a:r>
              <a:rPr lang="pt-BR" dirty="0"/>
              <a:t>-bin/</a:t>
            </a:r>
            <a:r>
              <a:rPr lang="pt-BR" dirty="0" err="1"/>
              <a:t>VizieR</a:t>
            </a:r>
            <a:r>
              <a:rPr lang="pt-BR" dirty="0"/>
              <a:t>?-</a:t>
            </a:r>
            <a:r>
              <a:rPr lang="pt-BR" dirty="0" err="1"/>
              <a:t>source</a:t>
            </a:r>
            <a:r>
              <a:rPr lang="pt-BR" dirty="0"/>
              <a:t>=J/AJ/146/101 </a:t>
            </a:r>
            <a:r>
              <a:rPr lang="pt-BR" dirty="0" smtClean="0"/>
              <a:t>– </a:t>
            </a:r>
            <a:r>
              <a:rPr lang="pt-BR" dirty="0" err="1" smtClean="0"/>
              <a:t>with</a:t>
            </a:r>
            <a:r>
              <a:rPr lang="pt-BR" dirty="0" smtClean="0"/>
              <a:t> </a:t>
            </a:r>
            <a:r>
              <a:rPr lang="pt-BR" dirty="0" err="1" smtClean="0"/>
              <a:t>T</a:t>
            </a:r>
            <a:r>
              <a:rPr lang="pt-BR" dirty="0" smtClean="0"/>
              <a:t>’ = 2T</a:t>
            </a:r>
            <a:endParaRPr lang="en-US" dirty="0"/>
          </a:p>
          <a:p>
            <a:endParaRPr lang="en-US" dirty="0"/>
          </a:p>
          <a:p>
            <a:endParaRPr lang="en-US" dirty="0"/>
          </a:p>
        </p:txBody>
      </p:sp>
      <p:pic>
        <p:nvPicPr>
          <p:cNvPr id="3" name="Picture 2" descr="Screen Shot 2017-07-31 at 1.3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39" y="753867"/>
            <a:ext cx="7391400" cy="5778500"/>
          </a:xfrm>
          <a:prstGeom prst="rect">
            <a:avLst/>
          </a:prstGeom>
        </p:spPr>
      </p:pic>
    </p:spTree>
    <p:extLst>
      <p:ext uri="{BB962C8B-B14F-4D97-AF65-F5344CB8AC3E}">
        <p14:creationId xmlns:p14="http://schemas.microsoft.com/office/powerpoint/2010/main" val="31421167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89972"/>
            <a:ext cx="3381425" cy="369332"/>
          </a:xfrm>
          <a:prstGeom prst="rect">
            <a:avLst/>
          </a:prstGeom>
          <a:noFill/>
        </p:spPr>
        <p:txBody>
          <a:bodyPr wrap="square" rtlCol="0">
            <a:spAutoFit/>
          </a:bodyPr>
          <a:lstStyle/>
          <a:p>
            <a:r>
              <a:rPr lang="en-US" dirty="0" smtClean="0"/>
              <a:t>*Week 3 Update: Even more bins!</a:t>
            </a:r>
            <a:endParaRPr lang="en-US" dirty="0"/>
          </a:p>
        </p:txBody>
      </p:sp>
      <p:pic>
        <p:nvPicPr>
          <p:cNvPr id="4" name="Picture 3" descr="Screen Shot 2017-07-03 at 3.08.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15" y="895906"/>
            <a:ext cx="7607300" cy="5778500"/>
          </a:xfrm>
          <a:prstGeom prst="rect">
            <a:avLst/>
          </a:prstGeom>
        </p:spPr>
      </p:pic>
    </p:spTree>
    <p:extLst>
      <p:ext uri="{BB962C8B-B14F-4D97-AF65-F5344CB8AC3E}">
        <p14:creationId xmlns:p14="http://schemas.microsoft.com/office/powerpoint/2010/main" val="3186574629"/>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eb124.tbl – </a:t>
            </a:r>
            <a:r>
              <a:rPr lang="is-IS" dirty="0"/>
              <a:t>120.541634 +43.337402 </a:t>
            </a:r>
            <a:r>
              <a:rPr lang="pt-BR" dirty="0" smtClean="0"/>
              <a:t>– </a:t>
            </a:r>
            <a:r>
              <a:rPr lang="is-IS" dirty="0"/>
              <a:t>period: 0.16472483539870822</a:t>
            </a:r>
            <a:r>
              <a:rPr lang="nb-NO" b="1" dirty="0" smtClean="0"/>
              <a:t> </a:t>
            </a:r>
            <a:r>
              <a:rPr lang="is-IS" dirty="0" smtClean="0"/>
              <a:t> </a:t>
            </a:r>
            <a:r>
              <a:rPr lang="pt-BR" dirty="0"/>
              <a:t>– </a:t>
            </a:r>
            <a:r>
              <a:rPr lang="pt-BR" dirty="0">
                <a:hlinkClick r:id="rId2"/>
              </a:rPr>
              <a:t>http://vizier.u-strasbg.fr/viz-bin/VizieR?-source=J/AJ/146/101</a:t>
            </a:r>
            <a:r>
              <a:rPr lang="pt-BR" dirty="0"/>
              <a:t> </a:t>
            </a:r>
            <a:endParaRPr lang="en-US" dirty="0"/>
          </a:p>
          <a:p>
            <a:endParaRPr lang="en-US" dirty="0"/>
          </a:p>
          <a:p>
            <a:endParaRPr lang="en-US" dirty="0"/>
          </a:p>
        </p:txBody>
      </p:sp>
      <p:pic>
        <p:nvPicPr>
          <p:cNvPr id="2" name="Picture 1" descr="Screen Shot 2017-07-31 at 9.59.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394" y="726904"/>
            <a:ext cx="7505700" cy="5765800"/>
          </a:xfrm>
          <a:prstGeom prst="rect">
            <a:avLst/>
          </a:prstGeom>
        </p:spPr>
      </p:pic>
    </p:spTree>
    <p:extLst>
      <p:ext uri="{BB962C8B-B14F-4D97-AF65-F5344CB8AC3E}">
        <p14:creationId xmlns:p14="http://schemas.microsoft.com/office/powerpoint/2010/main" val="254008538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eb124.tbl – </a:t>
            </a:r>
            <a:r>
              <a:rPr lang="is-IS" dirty="0"/>
              <a:t>120.541634 +43.337402 </a:t>
            </a:r>
            <a:r>
              <a:rPr lang="pt-BR" dirty="0" smtClean="0"/>
              <a:t>– </a:t>
            </a:r>
            <a:r>
              <a:rPr lang="is-IS" dirty="0"/>
              <a:t>period: 0.16472483539870822</a:t>
            </a:r>
            <a:r>
              <a:rPr lang="nb-NO" b="1" dirty="0" smtClean="0"/>
              <a:t> </a:t>
            </a:r>
            <a:r>
              <a:rPr lang="is-IS" dirty="0" smtClean="0"/>
              <a:t> </a:t>
            </a:r>
            <a:r>
              <a:rPr lang="pt-BR" dirty="0"/>
              <a:t>– </a:t>
            </a:r>
            <a:r>
              <a:rPr lang="pt-BR" dirty="0">
                <a:hlinkClick r:id="rId2"/>
              </a:rPr>
              <a:t>http://vizier.u-strasbg.fr/viz-bin/VizieR?-source=J/AJ/146/101</a:t>
            </a:r>
            <a:r>
              <a:rPr lang="pt-BR" dirty="0"/>
              <a:t> </a:t>
            </a:r>
            <a:endParaRPr lang="en-US" dirty="0"/>
          </a:p>
          <a:p>
            <a:endParaRPr lang="en-US" dirty="0"/>
          </a:p>
          <a:p>
            <a:endParaRPr lang="en-US" dirty="0"/>
          </a:p>
        </p:txBody>
      </p:sp>
      <p:pic>
        <p:nvPicPr>
          <p:cNvPr id="4" name="Picture 3" descr="Screen Shot 2017-07-31 at 10.00.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01" y="861732"/>
            <a:ext cx="7340600" cy="5791200"/>
          </a:xfrm>
          <a:prstGeom prst="rect">
            <a:avLst/>
          </a:prstGeom>
        </p:spPr>
      </p:pic>
    </p:spTree>
    <p:extLst>
      <p:ext uri="{BB962C8B-B14F-4D97-AF65-F5344CB8AC3E}">
        <p14:creationId xmlns:p14="http://schemas.microsoft.com/office/powerpoint/2010/main" val="84765410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eb106.tbl – </a:t>
            </a:r>
            <a:r>
              <a:rPr lang="is-IS" dirty="0"/>
              <a:t>117.369339 +49.340282 </a:t>
            </a:r>
            <a:r>
              <a:rPr lang="pt-BR" dirty="0" smtClean="0"/>
              <a:t>– </a:t>
            </a:r>
            <a:r>
              <a:rPr lang="nb-NO" dirty="0" err="1"/>
              <a:t>period</a:t>
            </a:r>
            <a:r>
              <a:rPr lang="nb-NO" dirty="0"/>
              <a:t>: 0.20141408802923563</a:t>
            </a:r>
            <a:r>
              <a:rPr lang="nb-NO" b="1" dirty="0" smtClean="0"/>
              <a:t> </a:t>
            </a:r>
            <a:r>
              <a:rPr lang="is-IS" dirty="0" smtClean="0"/>
              <a:t> </a:t>
            </a:r>
            <a:r>
              <a:rPr lang="pt-BR" dirty="0"/>
              <a:t>– </a:t>
            </a:r>
            <a:r>
              <a:rPr lang="pt-BR" dirty="0" err="1"/>
              <a:t>http</a:t>
            </a:r>
            <a:r>
              <a:rPr lang="pt-BR" dirty="0"/>
              <a:t>://</a:t>
            </a:r>
            <a:r>
              <a:rPr lang="pt-BR" dirty="0" err="1"/>
              <a:t>vizier.u-strasbg.fr</a:t>
            </a:r>
            <a:r>
              <a:rPr lang="pt-BR" dirty="0"/>
              <a:t>/</a:t>
            </a:r>
            <a:r>
              <a:rPr lang="pt-BR" dirty="0" err="1"/>
              <a:t>viz</a:t>
            </a:r>
            <a:r>
              <a:rPr lang="pt-BR" dirty="0"/>
              <a:t>-bin/</a:t>
            </a:r>
            <a:r>
              <a:rPr lang="pt-BR" dirty="0" err="1"/>
              <a:t>VizieR</a:t>
            </a:r>
            <a:r>
              <a:rPr lang="pt-BR" dirty="0"/>
              <a:t>?-</a:t>
            </a:r>
            <a:r>
              <a:rPr lang="pt-BR" dirty="0" err="1"/>
              <a:t>source</a:t>
            </a:r>
            <a:r>
              <a:rPr lang="pt-BR" dirty="0"/>
              <a:t>=J/AJ/146/101 </a:t>
            </a:r>
            <a:endParaRPr lang="en-US" dirty="0"/>
          </a:p>
          <a:p>
            <a:endParaRPr lang="en-US" dirty="0"/>
          </a:p>
          <a:p>
            <a:endParaRPr lang="en-US" dirty="0"/>
          </a:p>
        </p:txBody>
      </p:sp>
      <p:pic>
        <p:nvPicPr>
          <p:cNvPr id="2" name="Picture 1" descr="Screen Shot 2017-07-28 at 5.06.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58" y="745178"/>
            <a:ext cx="7416800" cy="5829300"/>
          </a:xfrm>
          <a:prstGeom prst="rect">
            <a:avLst/>
          </a:prstGeom>
        </p:spPr>
      </p:pic>
    </p:spTree>
    <p:extLst>
      <p:ext uri="{BB962C8B-B14F-4D97-AF65-F5344CB8AC3E}">
        <p14:creationId xmlns:p14="http://schemas.microsoft.com/office/powerpoint/2010/main" val="287608064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eb106.tbl – </a:t>
            </a:r>
            <a:r>
              <a:rPr lang="is-IS" dirty="0"/>
              <a:t>117.369339 +49.340282 </a:t>
            </a:r>
            <a:r>
              <a:rPr lang="pt-BR" dirty="0" smtClean="0"/>
              <a:t>– </a:t>
            </a:r>
            <a:r>
              <a:rPr lang="nb-NO" dirty="0" err="1"/>
              <a:t>period</a:t>
            </a:r>
            <a:r>
              <a:rPr lang="nb-NO" dirty="0" smtClean="0"/>
              <a:t>: </a:t>
            </a:r>
            <a:r>
              <a:rPr lang="is-IS" dirty="0" smtClean="0"/>
              <a:t>0.40282817605</a:t>
            </a:r>
            <a:r>
              <a:rPr lang="nb-NO" dirty="0" smtClean="0"/>
              <a:t> </a:t>
            </a:r>
            <a:r>
              <a:rPr lang="pt-BR" dirty="0" smtClean="0"/>
              <a:t>– </a:t>
            </a:r>
            <a:r>
              <a:rPr lang="pt-BR" dirty="0" err="1"/>
              <a:t>http</a:t>
            </a:r>
            <a:r>
              <a:rPr lang="pt-BR" dirty="0"/>
              <a:t>://</a:t>
            </a:r>
            <a:r>
              <a:rPr lang="pt-BR" dirty="0" err="1"/>
              <a:t>vizier.u-strasbg.fr</a:t>
            </a:r>
            <a:r>
              <a:rPr lang="pt-BR" dirty="0"/>
              <a:t>/</a:t>
            </a:r>
            <a:r>
              <a:rPr lang="pt-BR" dirty="0" err="1"/>
              <a:t>viz</a:t>
            </a:r>
            <a:r>
              <a:rPr lang="pt-BR" dirty="0"/>
              <a:t>-bin/</a:t>
            </a:r>
            <a:r>
              <a:rPr lang="pt-BR" dirty="0" err="1"/>
              <a:t>VizieR</a:t>
            </a:r>
            <a:r>
              <a:rPr lang="pt-BR" dirty="0"/>
              <a:t>?-</a:t>
            </a:r>
            <a:r>
              <a:rPr lang="pt-BR" dirty="0" err="1"/>
              <a:t>source</a:t>
            </a:r>
            <a:r>
              <a:rPr lang="pt-BR" dirty="0"/>
              <a:t>=J/AJ/146/101 </a:t>
            </a:r>
            <a:r>
              <a:rPr lang="pt-BR" dirty="0" smtClean="0"/>
              <a:t>– </a:t>
            </a:r>
            <a:r>
              <a:rPr lang="pt-BR" dirty="0" err="1" smtClean="0"/>
              <a:t>with</a:t>
            </a:r>
            <a:r>
              <a:rPr lang="pt-BR" dirty="0" smtClean="0"/>
              <a:t> </a:t>
            </a:r>
            <a:r>
              <a:rPr lang="pt-BR" dirty="0" err="1" smtClean="0"/>
              <a:t>T</a:t>
            </a:r>
            <a:r>
              <a:rPr lang="pt-BR" dirty="0" smtClean="0"/>
              <a:t>’ = 2T</a:t>
            </a:r>
            <a:endParaRPr lang="en-US" dirty="0"/>
          </a:p>
          <a:p>
            <a:endParaRPr lang="en-US" dirty="0"/>
          </a:p>
          <a:p>
            <a:endParaRPr lang="en-US" dirty="0"/>
          </a:p>
        </p:txBody>
      </p:sp>
      <p:pic>
        <p:nvPicPr>
          <p:cNvPr id="3" name="Picture 2" descr="Screen Shot 2017-07-28 at 5.10.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222" y="878296"/>
            <a:ext cx="7391400" cy="5829300"/>
          </a:xfrm>
          <a:prstGeom prst="rect">
            <a:avLst/>
          </a:prstGeom>
        </p:spPr>
      </p:pic>
    </p:spTree>
    <p:extLst>
      <p:ext uri="{BB962C8B-B14F-4D97-AF65-F5344CB8AC3E}">
        <p14:creationId xmlns:p14="http://schemas.microsoft.com/office/powerpoint/2010/main" val="211568314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eb106.tbl – </a:t>
            </a:r>
            <a:r>
              <a:rPr lang="is-IS" dirty="0"/>
              <a:t>117.369339 +49.340282 </a:t>
            </a:r>
            <a:r>
              <a:rPr lang="pt-BR" dirty="0" smtClean="0"/>
              <a:t>– </a:t>
            </a:r>
            <a:r>
              <a:rPr lang="nb-NO" dirty="0" err="1"/>
              <a:t>period</a:t>
            </a:r>
            <a:r>
              <a:rPr lang="nb-NO" dirty="0"/>
              <a:t>: 0.20141408802923563</a:t>
            </a:r>
            <a:r>
              <a:rPr lang="nb-NO" b="1" dirty="0" smtClean="0"/>
              <a:t> </a:t>
            </a:r>
            <a:r>
              <a:rPr lang="is-IS" dirty="0" smtClean="0"/>
              <a:t> </a:t>
            </a:r>
            <a:r>
              <a:rPr lang="pt-BR" dirty="0"/>
              <a:t>– </a:t>
            </a:r>
            <a:r>
              <a:rPr lang="pt-BR" dirty="0" err="1"/>
              <a:t>http</a:t>
            </a:r>
            <a:r>
              <a:rPr lang="pt-BR" dirty="0"/>
              <a:t>://</a:t>
            </a:r>
            <a:r>
              <a:rPr lang="pt-BR" dirty="0" err="1"/>
              <a:t>vizier.u-strasbg.fr</a:t>
            </a:r>
            <a:r>
              <a:rPr lang="pt-BR" dirty="0"/>
              <a:t>/</a:t>
            </a:r>
            <a:r>
              <a:rPr lang="pt-BR" dirty="0" err="1"/>
              <a:t>viz</a:t>
            </a:r>
            <a:r>
              <a:rPr lang="pt-BR" dirty="0"/>
              <a:t>-bin/</a:t>
            </a:r>
            <a:r>
              <a:rPr lang="pt-BR" dirty="0" err="1"/>
              <a:t>VizieR</a:t>
            </a:r>
            <a:r>
              <a:rPr lang="pt-BR" dirty="0"/>
              <a:t>?-</a:t>
            </a:r>
            <a:r>
              <a:rPr lang="pt-BR" dirty="0" err="1"/>
              <a:t>source</a:t>
            </a:r>
            <a:r>
              <a:rPr lang="pt-BR" dirty="0"/>
              <a:t>=J/AJ/146/101 </a:t>
            </a:r>
            <a:endParaRPr lang="en-US" dirty="0"/>
          </a:p>
          <a:p>
            <a:endParaRPr lang="en-US" dirty="0"/>
          </a:p>
          <a:p>
            <a:endParaRPr lang="en-US" dirty="0"/>
          </a:p>
        </p:txBody>
      </p:sp>
      <p:pic>
        <p:nvPicPr>
          <p:cNvPr id="2" name="Picture 1" descr="Screen Shot 2017-07-28 at 5.07.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43" y="869608"/>
            <a:ext cx="7480300" cy="5854700"/>
          </a:xfrm>
          <a:prstGeom prst="rect">
            <a:avLst/>
          </a:prstGeom>
        </p:spPr>
      </p:pic>
    </p:spTree>
    <p:extLst>
      <p:ext uri="{BB962C8B-B14F-4D97-AF65-F5344CB8AC3E}">
        <p14:creationId xmlns:p14="http://schemas.microsoft.com/office/powerpoint/2010/main" val="149555794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eb106.tbl – </a:t>
            </a:r>
            <a:r>
              <a:rPr lang="is-IS" dirty="0"/>
              <a:t>117.369339 +49.340282 </a:t>
            </a:r>
            <a:r>
              <a:rPr lang="pt-BR" dirty="0" smtClean="0"/>
              <a:t>– </a:t>
            </a:r>
            <a:r>
              <a:rPr lang="nb-NO" dirty="0" err="1"/>
              <a:t>period</a:t>
            </a:r>
            <a:r>
              <a:rPr lang="nb-NO" dirty="0" smtClean="0"/>
              <a:t>: </a:t>
            </a:r>
            <a:r>
              <a:rPr lang="is-IS" dirty="0"/>
              <a:t>0.40282817605</a:t>
            </a:r>
            <a:r>
              <a:rPr lang="nb-NO" dirty="0" smtClean="0"/>
              <a:t> </a:t>
            </a:r>
            <a:r>
              <a:rPr lang="pt-BR" dirty="0" smtClean="0"/>
              <a:t>– </a:t>
            </a:r>
            <a:r>
              <a:rPr lang="pt-BR" dirty="0" err="1"/>
              <a:t>http</a:t>
            </a:r>
            <a:r>
              <a:rPr lang="pt-BR" dirty="0"/>
              <a:t>://</a:t>
            </a:r>
            <a:r>
              <a:rPr lang="pt-BR" dirty="0" err="1"/>
              <a:t>vizier.u-strasbg.fr</a:t>
            </a:r>
            <a:r>
              <a:rPr lang="pt-BR" dirty="0"/>
              <a:t>/</a:t>
            </a:r>
            <a:r>
              <a:rPr lang="pt-BR" dirty="0" err="1"/>
              <a:t>viz</a:t>
            </a:r>
            <a:r>
              <a:rPr lang="pt-BR" dirty="0"/>
              <a:t>-bin/</a:t>
            </a:r>
            <a:r>
              <a:rPr lang="pt-BR" dirty="0" err="1"/>
              <a:t>VizieR</a:t>
            </a:r>
            <a:r>
              <a:rPr lang="pt-BR" dirty="0"/>
              <a:t>?-</a:t>
            </a:r>
            <a:r>
              <a:rPr lang="pt-BR" dirty="0" err="1"/>
              <a:t>source</a:t>
            </a:r>
            <a:r>
              <a:rPr lang="pt-BR" dirty="0"/>
              <a:t>=J/AJ/146/101 </a:t>
            </a:r>
            <a:r>
              <a:rPr lang="pt-BR" dirty="0" smtClean="0"/>
              <a:t>– </a:t>
            </a:r>
            <a:r>
              <a:rPr lang="pt-BR" dirty="0" err="1" smtClean="0"/>
              <a:t>with</a:t>
            </a:r>
            <a:r>
              <a:rPr lang="pt-BR" dirty="0" smtClean="0"/>
              <a:t> </a:t>
            </a:r>
            <a:r>
              <a:rPr lang="pt-BR" dirty="0" err="1" smtClean="0"/>
              <a:t>T</a:t>
            </a:r>
            <a:r>
              <a:rPr lang="pt-BR" dirty="0" smtClean="0"/>
              <a:t>’ = 2T</a:t>
            </a:r>
            <a:endParaRPr lang="en-US" dirty="0"/>
          </a:p>
          <a:p>
            <a:endParaRPr lang="en-US" dirty="0"/>
          </a:p>
          <a:p>
            <a:endParaRPr lang="en-US" dirty="0"/>
          </a:p>
        </p:txBody>
      </p:sp>
      <p:pic>
        <p:nvPicPr>
          <p:cNvPr id="3" name="Picture 2" descr="Screen Shot 2017-07-28 at 5.10.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48" y="726128"/>
            <a:ext cx="7315200" cy="5867400"/>
          </a:xfrm>
          <a:prstGeom prst="rect">
            <a:avLst/>
          </a:prstGeom>
        </p:spPr>
      </p:pic>
    </p:spTree>
    <p:extLst>
      <p:ext uri="{BB962C8B-B14F-4D97-AF65-F5344CB8AC3E}">
        <p14:creationId xmlns:p14="http://schemas.microsoft.com/office/powerpoint/2010/main" val="113378850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eb100.tbl – </a:t>
            </a:r>
            <a:r>
              <a:rPr lang="pt-BR" dirty="0"/>
              <a:t>17 35 32.388 +57 48 09.36</a:t>
            </a:r>
            <a:r>
              <a:rPr lang="is-IS" dirty="0" smtClean="0"/>
              <a:t> </a:t>
            </a:r>
            <a:r>
              <a:rPr lang="pt-BR" dirty="0" smtClean="0"/>
              <a:t>– </a:t>
            </a:r>
            <a:r>
              <a:rPr lang="is-IS" dirty="0"/>
              <a:t>period: 0.5876766556026741</a:t>
            </a:r>
            <a:r>
              <a:rPr lang="nb-NO" b="1" dirty="0" smtClean="0"/>
              <a:t> </a:t>
            </a:r>
            <a:r>
              <a:rPr lang="is-IS" dirty="0" smtClean="0"/>
              <a:t> </a:t>
            </a:r>
            <a:r>
              <a:rPr lang="pt-BR" dirty="0"/>
              <a:t>– </a:t>
            </a:r>
            <a:r>
              <a:rPr lang="pt-BR" dirty="0">
                <a:hlinkClick r:id="rId2"/>
              </a:rPr>
              <a:t>http://vizier.cfa.harvard.edu/viz-bin/VizieR-</a:t>
            </a:r>
            <a:r>
              <a:rPr lang="pt-BR" dirty="0" smtClean="0">
                <a:hlinkClick r:id="rId2"/>
              </a:rPr>
              <a:t>3</a:t>
            </a:r>
            <a:r>
              <a:rPr lang="pt-BR" dirty="0" smtClean="0"/>
              <a:t> </a:t>
            </a:r>
            <a:endParaRPr lang="en-US" dirty="0"/>
          </a:p>
          <a:p>
            <a:endParaRPr lang="en-US" dirty="0"/>
          </a:p>
          <a:p>
            <a:endParaRPr lang="en-US" dirty="0"/>
          </a:p>
        </p:txBody>
      </p:sp>
      <p:pic>
        <p:nvPicPr>
          <p:cNvPr id="2" name="Picture 1" descr="Screen Shot 2017-07-28 at 4.53.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76" y="858238"/>
            <a:ext cx="7493000" cy="5765800"/>
          </a:xfrm>
          <a:prstGeom prst="rect">
            <a:avLst/>
          </a:prstGeom>
        </p:spPr>
      </p:pic>
    </p:spTree>
    <p:extLst>
      <p:ext uri="{BB962C8B-B14F-4D97-AF65-F5344CB8AC3E}">
        <p14:creationId xmlns:p14="http://schemas.microsoft.com/office/powerpoint/2010/main" val="1156900878"/>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eb100.tbl – </a:t>
            </a:r>
            <a:r>
              <a:rPr lang="pt-BR" dirty="0"/>
              <a:t>17 35 32.388 +57 48 09.36</a:t>
            </a:r>
            <a:r>
              <a:rPr lang="is-IS" dirty="0" smtClean="0"/>
              <a:t> </a:t>
            </a:r>
            <a:r>
              <a:rPr lang="pt-BR" dirty="0" smtClean="0"/>
              <a:t>– </a:t>
            </a:r>
            <a:r>
              <a:rPr lang="is-IS" dirty="0"/>
              <a:t>period</a:t>
            </a:r>
            <a:r>
              <a:rPr lang="is-IS" dirty="0" smtClean="0"/>
              <a:t>: </a:t>
            </a:r>
            <a:r>
              <a:rPr lang="cs-CZ" dirty="0"/>
              <a:t>1.17535331121</a:t>
            </a:r>
            <a:r>
              <a:rPr lang="is-IS" dirty="0" smtClean="0"/>
              <a:t> </a:t>
            </a:r>
            <a:r>
              <a:rPr lang="pt-BR" dirty="0" smtClean="0"/>
              <a:t>– </a:t>
            </a:r>
            <a:r>
              <a:rPr lang="pt-BR" dirty="0">
                <a:hlinkClick r:id="rId2"/>
              </a:rPr>
              <a:t>http://vizier.cfa.harvard.edu/viz-bin/VizieR-</a:t>
            </a:r>
            <a:r>
              <a:rPr lang="pt-BR" dirty="0" smtClean="0">
                <a:hlinkClick r:id="rId2"/>
              </a:rPr>
              <a:t>3</a:t>
            </a:r>
            <a:r>
              <a:rPr lang="pt-BR" dirty="0" smtClean="0"/>
              <a:t> – </a:t>
            </a:r>
            <a:r>
              <a:rPr lang="pt-BR" dirty="0" err="1" smtClean="0"/>
              <a:t>with</a:t>
            </a:r>
            <a:r>
              <a:rPr lang="pt-BR" dirty="0" smtClean="0"/>
              <a:t> </a:t>
            </a:r>
            <a:r>
              <a:rPr lang="pt-BR" dirty="0" err="1" smtClean="0"/>
              <a:t>T</a:t>
            </a:r>
            <a:r>
              <a:rPr lang="pt-BR" dirty="0" smtClean="0"/>
              <a:t>’ = 2T</a:t>
            </a:r>
            <a:endParaRPr lang="en-US" dirty="0"/>
          </a:p>
          <a:p>
            <a:endParaRPr lang="en-US" dirty="0"/>
          </a:p>
          <a:p>
            <a:endParaRPr lang="en-US" dirty="0"/>
          </a:p>
        </p:txBody>
      </p:sp>
      <p:pic>
        <p:nvPicPr>
          <p:cNvPr id="3" name="Picture 2" descr="Screen Shot 2017-07-28 at 4.53.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61" y="891661"/>
            <a:ext cx="7493000" cy="5765800"/>
          </a:xfrm>
          <a:prstGeom prst="rect">
            <a:avLst/>
          </a:prstGeom>
        </p:spPr>
      </p:pic>
    </p:spTree>
    <p:extLst>
      <p:ext uri="{BB962C8B-B14F-4D97-AF65-F5344CB8AC3E}">
        <p14:creationId xmlns:p14="http://schemas.microsoft.com/office/powerpoint/2010/main" val="3992033007"/>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31041"/>
            <a:ext cx="9144000" cy="1415772"/>
          </a:xfrm>
          <a:prstGeom prst="rect">
            <a:avLst/>
          </a:prstGeom>
          <a:noFill/>
        </p:spPr>
        <p:txBody>
          <a:bodyPr wrap="square" rtlCol="0">
            <a:spAutoFit/>
          </a:bodyPr>
          <a:lstStyle/>
          <a:p>
            <a:r>
              <a:rPr lang="en-US" sz="1700" dirty="0" smtClean="0"/>
              <a:t>eb1.tbl – </a:t>
            </a:r>
            <a:r>
              <a:rPr lang="is-IS" sz="1700" dirty="0"/>
              <a:t>00 44 29.272 +41 23 01.45  </a:t>
            </a:r>
            <a:r>
              <a:rPr lang="pt-BR" sz="1700" dirty="0" smtClean="0"/>
              <a:t>– </a:t>
            </a:r>
            <a:r>
              <a:rPr lang="pt-BR" sz="1700" dirty="0" err="1"/>
              <a:t>period</a:t>
            </a:r>
            <a:r>
              <a:rPr lang="pt-BR" sz="1700" dirty="0"/>
              <a:t>: 1.5844571095382733</a:t>
            </a:r>
            <a:r>
              <a:rPr lang="nb-NO" sz="1700" b="1" dirty="0" smtClean="0"/>
              <a:t> </a:t>
            </a:r>
            <a:r>
              <a:rPr lang="is-IS" sz="1700" dirty="0"/>
              <a:t> </a:t>
            </a:r>
            <a:r>
              <a:rPr lang="pt-BR" sz="1700" dirty="0"/>
              <a:t>– </a:t>
            </a:r>
            <a:r>
              <a:rPr lang="nb-NO" sz="1700" dirty="0" smtClean="0"/>
              <a:t> </a:t>
            </a:r>
            <a:r>
              <a:rPr lang="nb-NO" sz="1700" dirty="0">
                <a:hlinkClick r:id="rId2"/>
              </a:rPr>
              <a:t>http://vizier.cfa.harvard.edu/viz-bin/VizieR-3?-source=J/MNRAS/362/1006&amp;-out.max=50&amp;-out.form=HTML%20Table&amp;-out.add=_r&amp;-out.add=_RAJ,_DEJ&amp;-sort=_r&amp;-oc.form=</a:t>
            </a:r>
            <a:r>
              <a:rPr lang="nb-NO" sz="1700" dirty="0" smtClean="0">
                <a:hlinkClick r:id="rId2"/>
              </a:rPr>
              <a:t>sexa</a:t>
            </a:r>
            <a:r>
              <a:rPr lang="nb-NO" sz="1700" dirty="0" smtClean="0"/>
              <a:t> – </a:t>
            </a:r>
            <a:r>
              <a:rPr lang="nb-NO" sz="1700" dirty="0" err="1" smtClean="0"/>
              <a:t>contact</a:t>
            </a:r>
            <a:r>
              <a:rPr lang="nb-NO" sz="1700" dirty="0" smtClean="0"/>
              <a:t> </a:t>
            </a:r>
            <a:r>
              <a:rPr lang="nb-NO" sz="1700" dirty="0" err="1" smtClean="0"/>
              <a:t>binary</a:t>
            </a:r>
            <a:r>
              <a:rPr lang="nb-NO" sz="1700" dirty="0" smtClean="0"/>
              <a:t> –&gt; plot </a:t>
            </a:r>
            <a:r>
              <a:rPr lang="nb-NO" sz="1700" dirty="0" err="1" smtClean="0"/>
              <a:t>with</a:t>
            </a:r>
            <a:r>
              <a:rPr lang="nb-NO" sz="1700" dirty="0" smtClean="0"/>
              <a:t> T’=2T</a:t>
            </a:r>
            <a:endParaRPr lang="nb-NO" sz="1700" dirty="0"/>
          </a:p>
          <a:p>
            <a:endParaRPr lang="en-US" dirty="0"/>
          </a:p>
        </p:txBody>
      </p:sp>
      <p:pic>
        <p:nvPicPr>
          <p:cNvPr id="3" name="Picture 2" descr="Screen Shot 2017-07-26 at 6.08.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19" y="1079500"/>
            <a:ext cx="7531100" cy="5778500"/>
          </a:xfrm>
          <a:prstGeom prst="rect">
            <a:avLst/>
          </a:prstGeom>
        </p:spPr>
      </p:pic>
    </p:spTree>
    <p:extLst>
      <p:ext uri="{BB962C8B-B14F-4D97-AF65-F5344CB8AC3E}">
        <p14:creationId xmlns:p14="http://schemas.microsoft.com/office/powerpoint/2010/main" val="140401233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31041"/>
            <a:ext cx="9144000" cy="1354217"/>
          </a:xfrm>
          <a:prstGeom prst="rect">
            <a:avLst/>
          </a:prstGeom>
          <a:noFill/>
        </p:spPr>
        <p:txBody>
          <a:bodyPr wrap="square" rtlCol="0">
            <a:spAutoFit/>
          </a:bodyPr>
          <a:lstStyle/>
          <a:p>
            <a:r>
              <a:rPr lang="en-US" sz="1600" dirty="0" smtClean="0"/>
              <a:t>eb1.tbl – </a:t>
            </a:r>
            <a:r>
              <a:rPr lang="is-IS" sz="1600" dirty="0"/>
              <a:t>00 44 29.272 +41 23 01.45  </a:t>
            </a:r>
            <a:r>
              <a:rPr lang="pt-BR" sz="1600" dirty="0" smtClean="0"/>
              <a:t>– </a:t>
            </a:r>
            <a:r>
              <a:rPr lang="pt-BR" sz="1600" dirty="0" err="1"/>
              <a:t>period</a:t>
            </a:r>
            <a:r>
              <a:rPr lang="pt-BR" sz="1600" dirty="0"/>
              <a:t>: </a:t>
            </a:r>
            <a:r>
              <a:rPr lang="is-IS" sz="1600" dirty="0"/>
              <a:t>3.16891421908</a:t>
            </a:r>
            <a:r>
              <a:rPr lang="nb-NO" sz="1600" b="1" dirty="0" smtClean="0"/>
              <a:t> </a:t>
            </a:r>
            <a:r>
              <a:rPr lang="is-IS" sz="1600" dirty="0" smtClean="0"/>
              <a:t> </a:t>
            </a:r>
            <a:r>
              <a:rPr lang="pt-BR" sz="1600" dirty="0"/>
              <a:t>– </a:t>
            </a:r>
            <a:r>
              <a:rPr lang="nb-NO" sz="1600" dirty="0" smtClean="0"/>
              <a:t> </a:t>
            </a:r>
            <a:r>
              <a:rPr lang="nb-NO" sz="1600" dirty="0">
                <a:hlinkClick r:id="rId2"/>
              </a:rPr>
              <a:t>http://vizier.cfa.harvard.edu/viz-bin/VizieR-3?-source=J/MNRAS/362/1006&amp;-out.max=50&amp;-out.form=HTML%20Table&amp;-out.add=_r&amp;-out.add=_RAJ,_DEJ&amp;-sort=_r&amp;-oc.form=</a:t>
            </a:r>
            <a:r>
              <a:rPr lang="nb-NO" sz="1600" dirty="0" smtClean="0">
                <a:hlinkClick r:id="rId2"/>
              </a:rPr>
              <a:t>sexa</a:t>
            </a:r>
            <a:r>
              <a:rPr lang="nb-NO" sz="1600" dirty="0" smtClean="0"/>
              <a:t> – </a:t>
            </a:r>
            <a:r>
              <a:rPr lang="nb-NO" sz="1600" dirty="0" err="1" smtClean="0"/>
              <a:t>contact</a:t>
            </a:r>
            <a:r>
              <a:rPr lang="nb-NO" sz="1600" dirty="0" smtClean="0"/>
              <a:t> </a:t>
            </a:r>
            <a:r>
              <a:rPr lang="nb-NO" sz="1600" dirty="0" err="1" smtClean="0"/>
              <a:t>binary</a:t>
            </a:r>
            <a:r>
              <a:rPr lang="nb-NO" sz="1600" dirty="0" smtClean="0"/>
              <a:t> –&gt; </a:t>
            </a:r>
            <a:r>
              <a:rPr lang="nb-NO" sz="1600" dirty="0" err="1" smtClean="0"/>
              <a:t>plotted</a:t>
            </a:r>
            <a:r>
              <a:rPr lang="nb-NO" sz="1600" dirty="0" smtClean="0"/>
              <a:t> </a:t>
            </a:r>
            <a:r>
              <a:rPr lang="nb-NO" sz="1600" dirty="0" err="1" smtClean="0"/>
              <a:t>with</a:t>
            </a:r>
            <a:r>
              <a:rPr lang="nb-NO" sz="1600" dirty="0" smtClean="0"/>
              <a:t> T’=2T</a:t>
            </a:r>
            <a:endParaRPr lang="nb-NO" sz="1600" dirty="0"/>
          </a:p>
          <a:p>
            <a:endParaRPr lang="en-US" dirty="0"/>
          </a:p>
        </p:txBody>
      </p:sp>
      <p:pic>
        <p:nvPicPr>
          <p:cNvPr id="2" name="Picture 1" descr="Screen Shot 2017-07-28 at 3.50.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99" y="1016000"/>
            <a:ext cx="7556500" cy="5842000"/>
          </a:xfrm>
          <a:prstGeom prst="rect">
            <a:avLst/>
          </a:prstGeom>
        </p:spPr>
      </p:pic>
    </p:spTree>
    <p:extLst>
      <p:ext uri="{BB962C8B-B14F-4D97-AF65-F5344CB8AC3E}">
        <p14:creationId xmlns:p14="http://schemas.microsoft.com/office/powerpoint/2010/main" val="4353100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168" y="244792"/>
            <a:ext cx="8229600" cy="1560549"/>
          </a:xfrm>
        </p:spPr>
        <p:txBody>
          <a:bodyPr>
            <a:normAutofit/>
          </a:bodyPr>
          <a:lstStyle/>
          <a:p>
            <a:pPr algn="l"/>
            <a:r>
              <a:rPr lang="en-US" sz="3600" dirty="0" smtClean="0"/>
              <a:t>Used cesium-ml package to determine frequency -&gt; period -&gt; phase-folding!</a:t>
            </a:r>
            <a:endParaRPr lang="en-US" sz="3600" dirty="0"/>
          </a:p>
        </p:txBody>
      </p:sp>
      <p:pic>
        <p:nvPicPr>
          <p:cNvPr id="4" name="Picture 3" descr="Screen Shot 2017-07-01 at 2.3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24" y="2447919"/>
            <a:ext cx="8891548" cy="3304692"/>
          </a:xfrm>
          <a:prstGeom prst="rect">
            <a:avLst/>
          </a:prstGeom>
        </p:spPr>
      </p:pic>
      <p:sp>
        <p:nvSpPr>
          <p:cNvPr id="5" name="TextBox 4"/>
          <p:cNvSpPr txBox="1"/>
          <p:nvPr/>
        </p:nvSpPr>
        <p:spPr>
          <a:xfrm>
            <a:off x="0" y="105271"/>
            <a:ext cx="1667763" cy="369332"/>
          </a:xfrm>
          <a:prstGeom prst="rect">
            <a:avLst/>
          </a:prstGeom>
          <a:noFill/>
        </p:spPr>
        <p:txBody>
          <a:bodyPr wrap="square" rtlCol="0">
            <a:spAutoFit/>
          </a:bodyPr>
          <a:lstStyle/>
          <a:p>
            <a:r>
              <a:rPr lang="en-US" dirty="0" smtClean="0"/>
              <a:t>Week 2:</a:t>
            </a:r>
            <a:endParaRPr lang="en-US" dirty="0"/>
          </a:p>
        </p:txBody>
      </p:sp>
    </p:spTree>
    <p:extLst>
      <p:ext uri="{BB962C8B-B14F-4D97-AF65-F5344CB8AC3E}">
        <p14:creationId xmlns:p14="http://schemas.microsoft.com/office/powerpoint/2010/main" val="176793074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smtClean="0"/>
              <a:t>: </a:t>
            </a:r>
            <a:r>
              <a:rPr lang="is-IS" dirty="0" smtClean="0"/>
              <a:t>1.09296246931</a:t>
            </a:r>
            <a:r>
              <a:rPr lang="pt-BR" dirty="0" smtClean="0"/>
              <a:t> –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a:t>
            </a:r>
            <a:r>
              <a:rPr lang="en-US" dirty="0" smtClean="0"/>
              <a:t>with T’=2T</a:t>
            </a:r>
            <a:endParaRPr lang="en-US" dirty="0"/>
          </a:p>
          <a:p>
            <a:endParaRPr lang="en-US" dirty="0"/>
          </a:p>
        </p:txBody>
      </p:sp>
      <p:pic>
        <p:nvPicPr>
          <p:cNvPr id="3" name="Picture 2" descr="Screen Shot 2017-07-28 at 4.2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6" y="964101"/>
            <a:ext cx="7607300" cy="5892800"/>
          </a:xfrm>
          <a:prstGeom prst="rect">
            <a:avLst/>
          </a:prstGeom>
        </p:spPr>
      </p:pic>
    </p:spTree>
    <p:extLst>
      <p:ext uri="{BB962C8B-B14F-4D97-AF65-F5344CB8AC3E}">
        <p14:creationId xmlns:p14="http://schemas.microsoft.com/office/powerpoint/2010/main" val="76674694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a:t>: </a:t>
            </a:r>
            <a:r>
              <a:rPr lang="pt-BR" dirty="0" smtClean="0"/>
              <a:t>0.5464812346541238</a:t>
            </a:r>
            <a:r>
              <a:rPr lang="nb-NO" b="1" dirty="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a:t>
            </a:r>
            <a:r>
              <a:rPr lang="nb-NO" dirty="0" smtClean="0"/>
              <a:t>same </a:t>
            </a:r>
            <a:r>
              <a:rPr lang="nb-NO" dirty="0" err="1" smtClean="0"/>
              <a:t>thing</a:t>
            </a:r>
            <a:r>
              <a:rPr lang="nb-NO" dirty="0" smtClean="0"/>
              <a:t> -&gt; </a:t>
            </a:r>
            <a:r>
              <a:rPr lang="nb-NO" dirty="0" err="1" smtClean="0"/>
              <a:t>try</a:t>
            </a:r>
            <a:r>
              <a:rPr lang="nb-NO" dirty="0" smtClean="0"/>
              <a:t> plotting T’ = 2T</a:t>
            </a:r>
            <a:endParaRPr lang="en-US" dirty="0"/>
          </a:p>
          <a:p>
            <a:endParaRPr lang="en-US" dirty="0"/>
          </a:p>
        </p:txBody>
      </p:sp>
      <p:pic>
        <p:nvPicPr>
          <p:cNvPr id="3" name="Picture 2" descr="Screen Shot 2017-07-27 at 5.35.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440" y="1132961"/>
            <a:ext cx="7404100" cy="5829300"/>
          </a:xfrm>
          <a:prstGeom prst="rect">
            <a:avLst/>
          </a:prstGeom>
        </p:spPr>
      </p:pic>
    </p:spTree>
    <p:extLst>
      <p:ext uri="{BB962C8B-B14F-4D97-AF65-F5344CB8AC3E}">
        <p14:creationId xmlns:p14="http://schemas.microsoft.com/office/powerpoint/2010/main" val="416804981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a:t>: </a:t>
            </a:r>
            <a:r>
              <a:rPr lang="is-IS" dirty="0"/>
              <a:t>1.09296246931</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a:t>
            </a:r>
            <a:r>
              <a:rPr lang="nb-NO" dirty="0" err="1" smtClean="0"/>
              <a:t>with</a:t>
            </a:r>
            <a:r>
              <a:rPr lang="nb-NO" dirty="0" smtClean="0"/>
              <a:t> T’ = 2T</a:t>
            </a:r>
            <a:endParaRPr lang="en-US" dirty="0"/>
          </a:p>
          <a:p>
            <a:endParaRPr lang="en-US" dirty="0"/>
          </a:p>
        </p:txBody>
      </p:sp>
      <p:pic>
        <p:nvPicPr>
          <p:cNvPr id="2" name="Picture 1" descr="Screen Shot 2017-07-28 at 4.2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35" y="990600"/>
            <a:ext cx="7505700" cy="5867400"/>
          </a:xfrm>
          <a:prstGeom prst="rect">
            <a:avLst/>
          </a:prstGeom>
        </p:spPr>
      </p:pic>
    </p:spTree>
    <p:extLst>
      <p:ext uri="{BB962C8B-B14F-4D97-AF65-F5344CB8AC3E}">
        <p14:creationId xmlns:p14="http://schemas.microsoft.com/office/powerpoint/2010/main" val="1046374736"/>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477328"/>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a:t>: </a:t>
            </a:r>
            <a:r>
              <a:rPr lang="pt-BR" dirty="0" smtClean="0"/>
              <a:t>0.5464812346541238</a:t>
            </a:r>
            <a:r>
              <a:rPr lang="nb-NO" b="1" dirty="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same </a:t>
            </a:r>
            <a:r>
              <a:rPr lang="nb-NO" dirty="0" err="1"/>
              <a:t>thing</a:t>
            </a:r>
            <a:r>
              <a:rPr lang="nb-NO" dirty="0"/>
              <a:t> -&gt; </a:t>
            </a:r>
            <a:r>
              <a:rPr lang="nb-NO" dirty="0" err="1"/>
              <a:t>try</a:t>
            </a:r>
            <a:r>
              <a:rPr lang="nb-NO" dirty="0"/>
              <a:t> plotting T’ = 2T</a:t>
            </a:r>
            <a:endParaRPr lang="en-US" dirty="0"/>
          </a:p>
          <a:p>
            <a:endParaRPr lang="en-US" dirty="0"/>
          </a:p>
          <a:p>
            <a:endParaRPr lang="en-US" dirty="0"/>
          </a:p>
        </p:txBody>
      </p:sp>
      <p:pic>
        <p:nvPicPr>
          <p:cNvPr id="2" name="Picture 1" descr="Screen Shot 2017-07-27 at 5.35.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839" y="1003300"/>
            <a:ext cx="7594600" cy="5854700"/>
          </a:xfrm>
          <a:prstGeom prst="rect">
            <a:avLst/>
          </a:prstGeom>
        </p:spPr>
      </p:pic>
    </p:spTree>
    <p:extLst>
      <p:ext uri="{BB962C8B-B14F-4D97-AF65-F5344CB8AC3E}">
        <p14:creationId xmlns:p14="http://schemas.microsoft.com/office/powerpoint/2010/main" val="191630386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a:t>: </a:t>
            </a:r>
            <a:r>
              <a:rPr lang="is-IS" dirty="0" smtClean="0"/>
              <a:t>1.09296246931 </a:t>
            </a:r>
            <a:r>
              <a:rPr lang="pt-BR" dirty="0" smtClean="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a:t>
            </a:r>
            <a:r>
              <a:rPr lang="nb-NO" dirty="0" err="1" smtClean="0"/>
              <a:t>with</a:t>
            </a:r>
            <a:r>
              <a:rPr lang="nb-NO" dirty="0" smtClean="0"/>
              <a:t> </a:t>
            </a:r>
            <a:r>
              <a:rPr lang="nb-NO" dirty="0"/>
              <a:t>T’ = 2T</a:t>
            </a:r>
            <a:endParaRPr lang="en-US" dirty="0"/>
          </a:p>
          <a:p>
            <a:endParaRPr lang="en-US" dirty="0"/>
          </a:p>
          <a:p>
            <a:endParaRPr lang="en-US" dirty="0"/>
          </a:p>
        </p:txBody>
      </p:sp>
      <p:pic>
        <p:nvPicPr>
          <p:cNvPr id="3" name="Picture 2" descr="Screen Shot 2017-07-28 at 4.28.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66" y="987827"/>
            <a:ext cx="7315200" cy="5778500"/>
          </a:xfrm>
          <a:prstGeom prst="rect">
            <a:avLst/>
          </a:prstGeom>
        </p:spPr>
      </p:pic>
    </p:spTree>
    <p:extLst>
      <p:ext uri="{BB962C8B-B14F-4D97-AF65-F5344CB8AC3E}">
        <p14:creationId xmlns:p14="http://schemas.microsoft.com/office/powerpoint/2010/main" val="1047619263"/>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477328"/>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a:t>: </a:t>
            </a:r>
            <a:r>
              <a:rPr lang="pt-BR" dirty="0" smtClean="0"/>
              <a:t>0.5464812346541238</a:t>
            </a:r>
            <a:r>
              <a:rPr lang="nb-NO" b="1" dirty="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same </a:t>
            </a:r>
            <a:r>
              <a:rPr lang="nb-NO" dirty="0" err="1"/>
              <a:t>thing</a:t>
            </a:r>
            <a:r>
              <a:rPr lang="nb-NO" dirty="0"/>
              <a:t> -&gt; </a:t>
            </a:r>
            <a:r>
              <a:rPr lang="nb-NO" dirty="0" err="1"/>
              <a:t>try</a:t>
            </a:r>
            <a:r>
              <a:rPr lang="nb-NO" dirty="0"/>
              <a:t> plotting T’ = 2T</a:t>
            </a:r>
            <a:endParaRPr lang="en-US" dirty="0"/>
          </a:p>
          <a:p>
            <a:endParaRPr lang="en-US" dirty="0"/>
          </a:p>
          <a:p>
            <a:endParaRPr lang="en-US" dirty="0"/>
          </a:p>
        </p:txBody>
      </p:sp>
      <p:pic>
        <p:nvPicPr>
          <p:cNvPr id="3" name="Picture 2" descr="Screen Shot 2017-07-27 at 5.3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27" y="1066800"/>
            <a:ext cx="7518400" cy="5791200"/>
          </a:xfrm>
          <a:prstGeom prst="rect">
            <a:avLst/>
          </a:prstGeom>
        </p:spPr>
      </p:pic>
    </p:spTree>
    <p:extLst>
      <p:ext uri="{BB962C8B-B14F-4D97-AF65-F5344CB8AC3E}">
        <p14:creationId xmlns:p14="http://schemas.microsoft.com/office/powerpoint/2010/main" val="36149789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eb10.tbl – </a:t>
            </a:r>
            <a:r>
              <a:rPr lang="is-IS" dirty="0"/>
              <a:t>21:39:43	28:22:39</a:t>
            </a:r>
            <a:r>
              <a:rPr lang="is-IS" dirty="0" smtClean="0"/>
              <a:t>  </a:t>
            </a:r>
            <a:r>
              <a:rPr lang="pt-BR" dirty="0" smtClean="0"/>
              <a:t>– </a:t>
            </a:r>
            <a:r>
              <a:rPr lang="nb-NO" b="1" dirty="0" smtClean="0"/>
              <a:t> </a:t>
            </a:r>
            <a:r>
              <a:rPr lang="nb-NO" dirty="0" err="1"/>
              <a:t>period</a:t>
            </a:r>
            <a:r>
              <a:rPr lang="nb-NO" dirty="0"/>
              <a:t>: 0.17631450840958496</a:t>
            </a:r>
            <a:r>
              <a:rPr lang="is-IS" dirty="0" smtClean="0"/>
              <a:t> </a:t>
            </a:r>
            <a:r>
              <a:rPr lang="pt-BR" dirty="0"/>
              <a:t>– </a:t>
            </a:r>
            <a:r>
              <a:rPr lang="nb-NO" dirty="0"/>
              <a:t> </a:t>
            </a:r>
            <a:r>
              <a:rPr lang="nb-NO" dirty="0">
                <a:hlinkClick r:id="rId2"/>
              </a:rPr>
              <a:t>http://www.sciencedirect.com/science/article/pii/S1384107616301828?via%</a:t>
            </a:r>
            <a:r>
              <a:rPr lang="nb-NO" dirty="0" smtClean="0">
                <a:hlinkClick r:id="rId2"/>
              </a:rPr>
              <a:t>3Dihub</a:t>
            </a:r>
            <a:r>
              <a:rPr lang="nb-NO" dirty="0" smtClean="0"/>
              <a:t> – </a:t>
            </a:r>
            <a:r>
              <a:rPr lang="nb-NO" dirty="0" err="1" smtClean="0"/>
              <a:t>contact</a:t>
            </a:r>
            <a:r>
              <a:rPr lang="nb-NO" dirty="0" smtClean="0"/>
              <a:t> </a:t>
            </a:r>
            <a:r>
              <a:rPr lang="nb-NO" dirty="0" err="1" smtClean="0"/>
              <a:t>binary</a:t>
            </a:r>
            <a:r>
              <a:rPr lang="nb-NO" dirty="0" smtClean="0"/>
              <a:t> (</a:t>
            </a:r>
            <a:r>
              <a:rPr lang="nb-NO" dirty="0" err="1" smtClean="0"/>
              <a:t>chance</a:t>
            </a:r>
            <a:r>
              <a:rPr lang="nb-NO" dirty="0" smtClean="0"/>
              <a:t> it </a:t>
            </a:r>
            <a:r>
              <a:rPr lang="nb-NO" dirty="0" err="1" smtClean="0"/>
              <a:t>could</a:t>
            </a:r>
            <a:r>
              <a:rPr lang="nb-NO" dirty="0" smtClean="0"/>
              <a:t> be </a:t>
            </a:r>
            <a:r>
              <a:rPr lang="nb-NO" dirty="0" err="1" smtClean="0"/>
              <a:t>RRc</a:t>
            </a:r>
            <a:r>
              <a:rPr lang="nb-NO" dirty="0" smtClean="0"/>
              <a:t>)</a:t>
            </a:r>
            <a:endParaRPr lang="nb-NO" dirty="0"/>
          </a:p>
          <a:p>
            <a:endParaRPr lang="en-US" dirty="0"/>
          </a:p>
        </p:txBody>
      </p:sp>
      <p:pic>
        <p:nvPicPr>
          <p:cNvPr id="3" name="Picture 2" descr="Screen Shot 2017-07-26 at 9.45.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61" y="1066800"/>
            <a:ext cx="7518400" cy="5791200"/>
          </a:xfrm>
          <a:prstGeom prst="rect">
            <a:avLst/>
          </a:prstGeom>
        </p:spPr>
      </p:pic>
    </p:spTree>
    <p:extLst>
      <p:ext uri="{BB962C8B-B14F-4D97-AF65-F5344CB8AC3E}">
        <p14:creationId xmlns:p14="http://schemas.microsoft.com/office/powerpoint/2010/main" val="373729020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a:t>: </a:t>
            </a:r>
            <a:r>
              <a:rPr lang="pt-BR" dirty="0" smtClean="0"/>
              <a:t>0.5464812346541238</a:t>
            </a:r>
            <a:r>
              <a:rPr lang="nb-NO" b="1" dirty="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a:t>
            </a:r>
            <a:r>
              <a:rPr lang="nb-NO" dirty="0" err="1" smtClean="0"/>
              <a:t>period</a:t>
            </a:r>
            <a:r>
              <a:rPr lang="nb-NO" dirty="0" smtClean="0"/>
              <a:t> is </a:t>
            </a:r>
            <a:r>
              <a:rPr lang="nb-NO" dirty="0" err="1" smtClean="0"/>
              <a:t>probably</a:t>
            </a:r>
            <a:r>
              <a:rPr lang="nb-NO" dirty="0" smtClean="0"/>
              <a:t> </a:t>
            </a:r>
            <a:r>
              <a:rPr lang="nb-NO" dirty="0" err="1" smtClean="0"/>
              <a:t>wrong</a:t>
            </a:r>
            <a:r>
              <a:rPr lang="nb-NO" dirty="0" smtClean="0"/>
              <a:t> b/c </a:t>
            </a:r>
            <a:r>
              <a:rPr lang="nb-NO" dirty="0" err="1" smtClean="0"/>
              <a:t>there</a:t>
            </a:r>
            <a:r>
              <a:rPr lang="nb-NO" dirty="0" smtClean="0"/>
              <a:t> </a:t>
            </a:r>
            <a:r>
              <a:rPr lang="nb-NO" dirty="0" err="1" smtClean="0"/>
              <a:t>shouldn't</a:t>
            </a:r>
            <a:r>
              <a:rPr lang="nb-NO" dirty="0" smtClean="0"/>
              <a:t> </a:t>
            </a:r>
            <a:r>
              <a:rPr lang="nb-NO" dirty="0"/>
              <a:t>be </a:t>
            </a:r>
            <a:r>
              <a:rPr lang="nb-NO" dirty="0" err="1"/>
              <a:t>points</a:t>
            </a:r>
            <a:r>
              <a:rPr lang="nb-NO" dirty="0"/>
              <a:t> </a:t>
            </a:r>
            <a:r>
              <a:rPr lang="nb-NO" dirty="0" err="1"/>
              <a:t>above</a:t>
            </a:r>
            <a:r>
              <a:rPr lang="nb-NO" dirty="0"/>
              <a:t> </a:t>
            </a:r>
            <a:r>
              <a:rPr lang="nb-NO" dirty="0" err="1"/>
              <a:t>eclipse</a:t>
            </a:r>
            <a:endParaRPr lang="en-US" dirty="0"/>
          </a:p>
          <a:p>
            <a:endParaRPr lang="en-US" dirty="0"/>
          </a:p>
        </p:txBody>
      </p:sp>
      <p:pic>
        <p:nvPicPr>
          <p:cNvPr id="2" name="Picture 1" descr="Screen Shot 2017-07-27 at 5.35.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90" y="1079500"/>
            <a:ext cx="7404100" cy="5778500"/>
          </a:xfrm>
          <a:prstGeom prst="rect">
            <a:avLst/>
          </a:prstGeom>
        </p:spPr>
      </p:pic>
    </p:spTree>
    <p:extLst>
      <p:ext uri="{BB962C8B-B14F-4D97-AF65-F5344CB8AC3E}">
        <p14:creationId xmlns:p14="http://schemas.microsoft.com/office/powerpoint/2010/main" val="1231967163"/>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eb70.tbl – </a:t>
            </a:r>
            <a:r>
              <a:rPr lang="pt-BR" dirty="0"/>
              <a:t>15:8:9.2 +39:58:12.3</a:t>
            </a:r>
            <a:r>
              <a:rPr lang="is-IS" dirty="0" smtClean="0"/>
              <a:t>  </a:t>
            </a:r>
            <a:r>
              <a:rPr lang="pt-BR" dirty="0" smtClean="0"/>
              <a:t>– </a:t>
            </a:r>
            <a:r>
              <a:rPr lang="nb-NO" dirty="0" err="1"/>
              <a:t>period</a:t>
            </a:r>
            <a:r>
              <a:rPr lang="nb-NO" dirty="0"/>
              <a:t>: 0.14863507665928397</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Boo</a:t>
            </a:r>
            <a:r>
              <a:rPr lang="nb-NO" dirty="0" smtClean="0"/>
              <a:t> </a:t>
            </a:r>
            <a:r>
              <a:rPr lang="nb-NO" dirty="0"/>
              <a:t>– plot at </a:t>
            </a:r>
            <a:r>
              <a:rPr lang="nb-NO" dirty="0" err="1"/>
              <a:t>twice</a:t>
            </a:r>
            <a:r>
              <a:rPr lang="nb-NO" dirty="0"/>
              <a:t> </a:t>
            </a:r>
            <a:r>
              <a:rPr lang="nb-NO" dirty="0" err="1"/>
              <a:t>the</a:t>
            </a:r>
            <a:r>
              <a:rPr lang="nb-NO" dirty="0"/>
              <a:t> </a:t>
            </a:r>
            <a:r>
              <a:rPr lang="nb-NO" dirty="0" err="1"/>
              <a:t>period</a:t>
            </a:r>
            <a:r>
              <a:rPr lang="nb-NO" dirty="0"/>
              <a:t> -&gt; </a:t>
            </a:r>
            <a:r>
              <a:rPr lang="nb-NO" dirty="0" err="1"/>
              <a:t>should</a:t>
            </a:r>
            <a:r>
              <a:rPr lang="nb-NO" dirty="0"/>
              <a:t> </a:t>
            </a:r>
            <a:r>
              <a:rPr lang="nb-NO" dirty="0" err="1"/>
              <a:t>look</a:t>
            </a:r>
            <a:r>
              <a:rPr lang="nb-NO" dirty="0"/>
              <a:t> </a:t>
            </a:r>
            <a:r>
              <a:rPr lang="nb-NO" dirty="0" err="1"/>
              <a:t>nicer</a:t>
            </a:r>
            <a:endParaRPr lang="en-US" dirty="0"/>
          </a:p>
          <a:p>
            <a:endParaRPr lang="en-US" dirty="0"/>
          </a:p>
        </p:txBody>
      </p:sp>
      <p:pic>
        <p:nvPicPr>
          <p:cNvPr id="3" name="Picture 2" descr="Screen Shot 2017-07-27 at 4.24.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77" y="927837"/>
            <a:ext cx="7518400" cy="5778500"/>
          </a:xfrm>
          <a:prstGeom prst="rect">
            <a:avLst/>
          </a:prstGeom>
        </p:spPr>
      </p:pic>
    </p:spTree>
    <p:extLst>
      <p:ext uri="{BB962C8B-B14F-4D97-AF65-F5344CB8AC3E}">
        <p14:creationId xmlns:p14="http://schemas.microsoft.com/office/powerpoint/2010/main" val="32304398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eb70.tbl – </a:t>
            </a:r>
            <a:r>
              <a:rPr lang="pt-BR" dirty="0"/>
              <a:t>15:8:9.2 +39:58:12.3</a:t>
            </a:r>
            <a:r>
              <a:rPr lang="is-IS" dirty="0" smtClean="0"/>
              <a:t>  </a:t>
            </a:r>
            <a:r>
              <a:rPr lang="pt-BR" dirty="0" smtClean="0"/>
              <a:t>– </a:t>
            </a:r>
            <a:r>
              <a:rPr lang="nb-NO" dirty="0" err="1"/>
              <a:t>period</a:t>
            </a:r>
            <a:r>
              <a:rPr lang="nb-NO" dirty="0"/>
              <a:t>: </a:t>
            </a:r>
            <a:r>
              <a:rPr lang="nb-NO" dirty="0" smtClean="0"/>
              <a:t>0.29727015331 </a:t>
            </a:r>
            <a:r>
              <a:rPr lang="pt-BR" dirty="0" smtClean="0"/>
              <a:t>– </a:t>
            </a:r>
            <a:r>
              <a:rPr lang="nb-NO" dirty="0" smtClean="0"/>
              <a:t> </a:t>
            </a:r>
            <a:r>
              <a:rPr lang="nb-NO" dirty="0">
                <a:hlinkClick r:id="rId2"/>
              </a:rPr>
              <a:t>http://var2.astro.cz/EN/brno/eclipsing_binaries.php?f=list&amp;cons=</a:t>
            </a:r>
            <a:r>
              <a:rPr lang="nb-NO" dirty="0" smtClean="0">
                <a:hlinkClick r:id="rId2"/>
              </a:rPr>
              <a:t>Boo</a:t>
            </a:r>
            <a:r>
              <a:rPr lang="nb-NO" dirty="0" smtClean="0"/>
              <a:t> </a:t>
            </a:r>
            <a:r>
              <a:rPr lang="nb-NO" dirty="0"/>
              <a:t>– </a:t>
            </a:r>
            <a:r>
              <a:rPr lang="nb-NO" dirty="0" err="1" smtClean="0"/>
              <a:t>plotted</a:t>
            </a:r>
            <a:r>
              <a:rPr lang="nb-NO" dirty="0" smtClean="0"/>
              <a:t> </a:t>
            </a:r>
            <a:r>
              <a:rPr lang="nb-NO" dirty="0" err="1" smtClean="0"/>
              <a:t>with</a:t>
            </a:r>
            <a:r>
              <a:rPr lang="nb-NO" dirty="0" smtClean="0"/>
              <a:t> </a:t>
            </a:r>
            <a:r>
              <a:rPr lang="nb-NO" dirty="0" err="1"/>
              <a:t>twice</a:t>
            </a:r>
            <a:r>
              <a:rPr lang="nb-NO" dirty="0"/>
              <a:t> </a:t>
            </a:r>
            <a:r>
              <a:rPr lang="nb-NO" dirty="0" err="1"/>
              <a:t>the</a:t>
            </a:r>
            <a:r>
              <a:rPr lang="nb-NO" dirty="0"/>
              <a:t> </a:t>
            </a:r>
            <a:r>
              <a:rPr lang="nb-NO" dirty="0" err="1"/>
              <a:t>period</a:t>
            </a:r>
            <a:r>
              <a:rPr lang="nb-NO" dirty="0"/>
              <a:t> </a:t>
            </a:r>
            <a:endParaRPr lang="en-US" dirty="0"/>
          </a:p>
          <a:p>
            <a:endParaRPr lang="en-US" dirty="0"/>
          </a:p>
        </p:txBody>
      </p:sp>
      <p:pic>
        <p:nvPicPr>
          <p:cNvPr id="2" name="Picture 1" descr="Screen Shot 2017-07-28 at 4.1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3" y="956078"/>
            <a:ext cx="7429500" cy="5842000"/>
          </a:xfrm>
          <a:prstGeom prst="rect">
            <a:avLst/>
          </a:prstGeom>
        </p:spPr>
      </p:pic>
    </p:spTree>
    <p:extLst>
      <p:ext uri="{BB962C8B-B14F-4D97-AF65-F5344CB8AC3E}">
        <p14:creationId xmlns:p14="http://schemas.microsoft.com/office/powerpoint/2010/main" val="29649074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7-01 at 2.39.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46356"/>
            <a:ext cx="9144000" cy="5511644"/>
          </a:xfrm>
          <a:prstGeom prst="rect">
            <a:avLst/>
          </a:prstGeom>
        </p:spPr>
      </p:pic>
      <p:sp>
        <p:nvSpPr>
          <p:cNvPr id="6" name="Title 1"/>
          <p:cNvSpPr>
            <a:spLocks noGrp="1"/>
          </p:cNvSpPr>
          <p:nvPr>
            <p:ph type="title"/>
          </p:nvPr>
        </p:nvSpPr>
        <p:spPr>
          <a:xfrm>
            <a:off x="1893636" y="-152994"/>
            <a:ext cx="8229600" cy="1560549"/>
          </a:xfrm>
        </p:spPr>
        <p:txBody>
          <a:bodyPr>
            <a:normAutofit/>
          </a:bodyPr>
          <a:lstStyle/>
          <a:p>
            <a:pPr algn="l"/>
            <a:r>
              <a:rPr lang="en-US" sz="3600" dirty="0" smtClean="0"/>
              <a:t>Phase folding software</a:t>
            </a:r>
            <a:endParaRPr lang="en-US" sz="3600" dirty="0"/>
          </a:p>
        </p:txBody>
      </p:sp>
      <p:sp>
        <p:nvSpPr>
          <p:cNvPr id="4" name="TextBox 3"/>
          <p:cNvSpPr txBox="1"/>
          <p:nvPr/>
        </p:nvSpPr>
        <p:spPr>
          <a:xfrm>
            <a:off x="0" y="89972"/>
            <a:ext cx="1667763" cy="369332"/>
          </a:xfrm>
          <a:prstGeom prst="rect">
            <a:avLst/>
          </a:prstGeom>
          <a:noFill/>
        </p:spPr>
        <p:txBody>
          <a:bodyPr wrap="square" rtlCol="0">
            <a:spAutoFit/>
          </a:bodyPr>
          <a:lstStyle/>
          <a:p>
            <a:r>
              <a:rPr lang="en-US" dirty="0" smtClean="0"/>
              <a:t>Week 2:</a:t>
            </a:r>
            <a:endParaRPr lang="en-US" dirty="0"/>
          </a:p>
        </p:txBody>
      </p:sp>
    </p:spTree>
    <p:extLst>
      <p:ext uri="{BB962C8B-B14F-4D97-AF65-F5344CB8AC3E}">
        <p14:creationId xmlns:p14="http://schemas.microsoft.com/office/powerpoint/2010/main" val="265724475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3" y="31041"/>
            <a:ext cx="9011307" cy="1200329"/>
          </a:xfrm>
          <a:prstGeom prst="rect">
            <a:avLst/>
          </a:prstGeom>
          <a:noFill/>
        </p:spPr>
        <p:txBody>
          <a:bodyPr wrap="square" rtlCol="0">
            <a:spAutoFit/>
          </a:bodyPr>
          <a:lstStyle/>
          <a:p>
            <a:r>
              <a:rPr lang="en-US" dirty="0" smtClean="0"/>
              <a:t>eb15.tbl – </a:t>
            </a:r>
            <a:r>
              <a:rPr lang="hr-HR" dirty="0"/>
              <a:t>12:51:21.37 27:13:46.7</a:t>
            </a:r>
            <a:r>
              <a:rPr lang="is-IS" dirty="0" smtClean="0"/>
              <a:t>  </a:t>
            </a:r>
            <a:r>
              <a:rPr lang="pt-BR" dirty="0" smtClean="0"/>
              <a:t>– </a:t>
            </a:r>
            <a:r>
              <a:rPr lang="nb-NO" b="1" dirty="0" smtClean="0"/>
              <a:t> </a:t>
            </a:r>
            <a:r>
              <a:rPr lang="nb-NO" dirty="0" err="1"/>
              <a:t>period</a:t>
            </a:r>
            <a:r>
              <a:rPr lang="nb-NO" dirty="0"/>
              <a:t>: 0.13334190277295155</a:t>
            </a:r>
            <a:r>
              <a:rPr lang="is-IS" dirty="0" smtClean="0"/>
              <a:t> </a:t>
            </a:r>
            <a:r>
              <a:rPr lang="pt-BR" dirty="0"/>
              <a:t>– </a:t>
            </a:r>
            <a:r>
              <a:rPr lang="nb-NO" dirty="0"/>
              <a:t> </a:t>
            </a:r>
            <a:r>
              <a:rPr lang="nb-NO" dirty="0">
                <a:hlinkClick r:id="rId2"/>
              </a:rPr>
              <a:t>http://www.sciencedirect.com/science/article/pii/S1384107616301828?via%</a:t>
            </a:r>
            <a:r>
              <a:rPr lang="nb-NO" dirty="0" smtClean="0">
                <a:hlinkClick r:id="rId2"/>
              </a:rPr>
              <a:t>3Dihub</a:t>
            </a:r>
            <a:r>
              <a:rPr lang="nb-NO" dirty="0" smtClean="0"/>
              <a:t> – </a:t>
            </a:r>
            <a:r>
              <a:rPr lang="nb-NO" dirty="0" err="1" smtClean="0"/>
              <a:t>looks</a:t>
            </a:r>
            <a:r>
              <a:rPr lang="nb-NO" dirty="0" smtClean="0"/>
              <a:t> like </a:t>
            </a:r>
            <a:r>
              <a:rPr lang="nb-NO" dirty="0" err="1" smtClean="0"/>
              <a:t>contact</a:t>
            </a:r>
            <a:r>
              <a:rPr lang="nb-NO" dirty="0" smtClean="0"/>
              <a:t> </a:t>
            </a:r>
            <a:r>
              <a:rPr lang="nb-NO" dirty="0" err="1" smtClean="0"/>
              <a:t>binary</a:t>
            </a:r>
            <a:r>
              <a:rPr lang="nb-NO" dirty="0" smtClean="0"/>
              <a:t>, </a:t>
            </a:r>
            <a:r>
              <a:rPr lang="nb-NO" dirty="0" err="1" smtClean="0"/>
              <a:t>saturation</a:t>
            </a:r>
            <a:r>
              <a:rPr lang="nb-NO" dirty="0" smtClean="0"/>
              <a:t> </a:t>
            </a:r>
            <a:r>
              <a:rPr lang="nb-NO" dirty="0" err="1" smtClean="0"/>
              <a:t>might</a:t>
            </a:r>
            <a:r>
              <a:rPr lang="nb-NO" dirty="0" smtClean="0"/>
              <a:t> be an </a:t>
            </a:r>
            <a:r>
              <a:rPr lang="nb-NO" dirty="0" err="1" smtClean="0"/>
              <a:t>issue</a:t>
            </a:r>
            <a:endParaRPr lang="nb-NO" dirty="0"/>
          </a:p>
          <a:p>
            <a:endParaRPr lang="en-US" dirty="0"/>
          </a:p>
        </p:txBody>
      </p:sp>
      <p:pic>
        <p:nvPicPr>
          <p:cNvPr id="3" name="Picture 2" descr="Screen Shot 2017-07-26 at 10.14.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59" y="1028700"/>
            <a:ext cx="7442200" cy="5829300"/>
          </a:xfrm>
          <a:prstGeom prst="rect">
            <a:avLst/>
          </a:prstGeom>
        </p:spPr>
      </p:pic>
    </p:spTree>
    <p:extLst>
      <p:ext uri="{BB962C8B-B14F-4D97-AF65-F5344CB8AC3E}">
        <p14:creationId xmlns:p14="http://schemas.microsoft.com/office/powerpoint/2010/main" val="373185746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0376"/>
            <a:ext cx="9144000" cy="1477328"/>
          </a:xfrm>
          <a:prstGeom prst="rect">
            <a:avLst/>
          </a:prstGeom>
          <a:noFill/>
        </p:spPr>
        <p:txBody>
          <a:bodyPr wrap="square" rtlCol="0">
            <a:spAutoFit/>
          </a:bodyPr>
          <a:lstStyle/>
          <a:p>
            <a:r>
              <a:rPr lang="en-US" dirty="0" smtClean="0"/>
              <a:t>eb</a:t>
            </a:r>
            <a:r>
              <a:rPr lang="en-US" dirty="0"/>
              <a:t>2</a:t>
            </a:r>
            <a:r>
              <a:rPr lang="en-US" dirty="0" smtClean="0"/>
              <a:t>.tbl – </a:t>
            </a:r>
            <a:r>
              <a:rPr lang="cs-CZ" dirty="0"/>
              <a:t>00 44 48.675 +41 29 15.56</a:t>
            </a:r>
            <a:r>
              <a:rPr lang="is-IS" dirty="0" smtClean="0"/>
              <a:t>  </a:t>
            </a:r>
            <a:r>
              <a:rPr lang="pt-BR" dirty="0" smtClean="0"/>
              <a:t>– </a:t>
            </a:r>
            <a:r>
              <a:rPr lang="nb-NO" b="1" dirty="0" smtClean="0"/>
              <a:t> </a:t>
            </a:r>
            <a:r>
              <a:rPr lang="it-IT" dirty="0" err="1"/>
              <a:t>period</a:t>
            </a:r>
            <a:r>
              <a:rPr lang="it-IT" dirty="0"/>
              <a:t>: 0.2606250988746469</a:t>
            </a:r>
            <a:r>
              <a:rPr lang="is-IS" dirty="0" smtClean="0"/>
              <a:t> </a:t>
            </a:r>
            <a:r>
              <a:rPr lang="pt-BR" dirty="0"/>
              <a:t>– </a:t>
            </a:r>
            <a:r>
              <a:rPr lang="nb-NO" dirty="0" smtClean="0"/>
              <a:t> </a:t>
            </a:r>
            <a:r>
              <a:rPr lang="nb-NO" dirty="0">
                <a:hlinkClick r:id="rId2"/>
              </a:rPr>
              <a:t>http://vizier.cfa.harvard.edu/viz-bin/VizieR-3?-source=J/MNRAS/362/1006&amp;-out.max=50&amp;-out.form=HTML%20Table&amp;-out.add=_r&amp;-out.add=_RAJ,_DEJ&amp;-sort=_r&amp;-oc.form=</a:t>
            </a:r>
            <a:r>
              <a:rPr lang="nb-NO" dirty="0" smtClean="0">
                <a:hlinkClick r:id="rId2"/>
              </a:rPr>
              <a:t>sexa</a:t>
            </a:r>
            <a:r>
              <a:rPr lang="nb-NO" dirty="0" smtClean="0"/>
              <a:t> – </a:t>
            </a:r>
            <a:r>
              <a:rPr lang="nb-NO" dirty="0" err="1" smtClean="0"/>
              <a:t>contact</a:t>
            </a:r>
            <a:r>
              <a:rPr lang="nb-NO" dirty="0" smtClean="0"/>
              <a:t> </a:t>
            </a:r>
            <a:r>
              <a:rPr lang="nb-NO" dirty="0" err="1" smtClean="0"/>
              <a:t>binary</a:t>
            </a:r>
            <a:r>
              <a:rPr lang="nb-NO" dirty="0" smtClean="0"/>
              <a:t> – BAD!</a:t>
            </a:r>
            <a:endParaRPr lang="nb-NO" dirty="0"/>
          </a:p>
          <a:p>
            <a:endParaRPr lang="en-US" dirty="0"/>
          </a:p>
        </p:txBody>
      </p:sp>
      <p:pic>
        <p:nvPicPr>
          <p:cNvPr id="2" name="Picture 1" descr="Screen Shot 2017-07-26 at 6.15.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15" y="1104900"/>
            <a:ext cx="7480300" cy="5753100"/>
          </a:xfrm>
          <a:prstGeom prst="rect">
            <a:avLst/>
          </a:prstGeom>
        </p:spPr>
      </p:pic>
    </p:spTree>
    <p:extLst>
      <p:ext uri="{BB962C8B-B14F-4D97-AF65-F5344CB8AC3E}">
        <p14:creationId xmlns:p14="http://schemas.microsoft.com/office/powerpoint/2010/main" val="53388603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eb11.tbl – </a:t>
            </a:r>
            <a:r>
              <a:rPr lang="hr-HR" dirty="0"/>
              <a:t>01:42:29.33 44:45:42.4</a:t>
            </a:r>
            <a:r>
              <a:rPr lang="is-IS" dirty="0" smtClean="0"/>
              <a:t>  </a:t>
            </a:r>
            <a:r>
              <a:rPr lang="pt-BR" dirty="0" smtClean="0"/>
              <a:t>– </a:t>
            </a:r>
            <a:r>
              <a:rPr lang="nb-NO" b="1" dirty="0" smtClean="0"/>
              <a:t> </a:t>
            </a:r>
            <a:r>
              <a:rPr lang="is-IS" dirty="0"/>
              <a:t>period: 0.25336256461695505</a:t>
            </a:r>
            <a:r>
              <a:rPr lang="is-IS" dirty="0" smtClean="0"/>
              <a:t> </a:t>
            </a:r>
            <a:r>
              <a:rPr lang="pt-BR" dirty="0"/>
              <a:t>– </a:t>
            </a:r>
            <a:r>
              <a:rPr lang="nb-NO" dirty="0"/>
              <a:t> </a:t>
            </a:r>
            <a:r>
              <a:rPr lang="nb-NO" dirty="0">
                <a:hlinkClick r:id="rId2"/>
              </a:rPr>
              <a:t>http://www.sciencedirect.com/science/article/pii/S1384107616301828?via%</a:t>
            </a:r>
            <a:r>
              <a:rPr lang="nb-NO" dirty="0" smtClean="0">
                <a:hlinkClick r:id="rId2"/>
              </a:rPr>
              <a:t>3Dihub</a:t>
            </a:r>
            <a:r>
              <a:rPr lang="nb-NO" dirty="0" smtClean="0"/>
              <a:t> – </a:t>
            </a:r>
            <a:r>
              <a:rPr lang="nb-NO" dirty="0" err="1" smtClean="0"/>
              <a:t>contact</a:t>
            </a:r>
            <a:r>
              <a:rPr lang="nb-NO" dirty="0" smtClean="0"/>
              <a:t> </a:t>
            </a:r>
            <a:r>
              <a:rPr lang="nb-NO" dirty="0" err="1" smtClean="0"/>
              <a:t>binary</a:t>
            </a:r>
            <a:r>
              <a:rPr lang="nb-NO" dirty="0" smtClean="0"/>
              <a:t> – </a:t>
            </a:r>
            <a:r>
              <a:rPr lang="nb-NO" dirty="0" err="1" smtClean="0"/>
              <a:t>saturation</a:t>
            </a:r>
            <a:r>
              <a:rPr lang="nb-NO" dirty="0" smtClean="0"/>
              <a:t> </a:t>
            </a:r>
            <a:r>
              <a:rPr lang="nb-NO" dirty="0" err="1" smtClean="0"/>
              <a:t>issues</a:t>
            </a:r>
            <a:r>
              <a:rPr lang="nb-NO" dirty="0" smtClean="0"/>
              <a:t>!</a:t>
            </a:r>
            <a:endParaRPr lang="nb-NO" dirty="0"/>
          </a:p>
          <a:p>
            <a:endParaRPr lang="en-US" dirty="0"/>
          </a:p>
        </p:txBody>
      </p:sp>
      <p:pic>
        <p:nvPicPr>
          <p:cNvPr id="2" name="Picture 1" descr="Screen Shot 2017-07-26 at 9.48.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84" y="954371"/>
            <a:ext cx="7429500" cy="5727700"/>
          </a:xfrm>
          <a:prstGeom prst="rect">
            <a:avLst/>
          </a:prstGeom>
        </p:spPr>
      </p:pic>
    </p:spTree>
    <p:extLst>
      <p:ext uri="{BB962C8B-B14F-4D97-AF65-F5344CB8AC3E}">
        <p14:creationId xmlns:p14="http://schemas.microsoft.com/office/powerpoint/2010/main" val="7450473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138773"/>
          </a:xfrm>
          <a:prstGeom prst="rect">
            <a:avLst/>
          </a:prstGeom>
          <a:noFill/>
        </p:spPr>
        <p:txBody>
          <a:bodyPr wrap="square" rtlCol="0">
            <a:spAutoFit/>
          </a:bodyPr>
          <a:lstStyle/>
          <a:p>
            <a:r>
              <a:rPr lang="en-US" sz="1600" dirty="0" smtClean="0"/>
              <a:t>eb158.tbl – </a:t>
            </a:r>
            <a:r>
              <a:rPr lang="pt-BR" sz="1600" dirty="0"/>
              <a:t>15 09 24.767 +13 46 00.83</a:t>
            </a:r>
            <a:r>
              <a:rPr lang="is-IS" sz="1600" dirty="0" smtClean="0"/>
              <a:t> </a:t>
            </a:r>
            <a:r>
              <a:rPr lang="pt-BR" sz="1600" dirty="0" smtClean="0"/>
              <a:t>– </a:t>
            </a:r>
            <a:r>
              <a:rPr lang="is-IS" sz="1600" dirty="0"/>
              <a:t>period: 0.3090320806202892</a:t>
            </a:r>
            <a:r>
              <a:rPr lang="is-IS" sz="1600" dirty="0" smtClean="0"/>
              <a:t> </a:t>
            </a:r>
            <a:r>
              <a:rPr lang="pt-BR" sz="1600" dirty="0"/>
              <a:t>– </a:t>
            </a:r>
            <a:r>
              <a:rPr lang="pt-BR" sz="1600" dirty="0">
                <a:hlinkClick r:id="rId2"/>
              </a:rPr>
              <a:t>http://vizier.cfa.harvard.edu/viz-bin/VizieR?-source=J/MNRAS/453/</a:t>
            </a:r>
            <a:r>
              <a:rPr lang="pt-BR" sz="1600" dirty="0" smtClean="0">
                <a:hlinkClick r:id="rId2"/>
              </a:rPr>
              <a:t>3474</a:t>
            </a:r>
            <a:r>
              <a:rPr lang="pt-BR" sz="1600" dirty="0"/>
              <a:t> (</a:t>
            </a:r>
            <a:r>
              <a:rPr lang="pt-BR" sz="1600" dirty="0" err="1"/>
              <a:t>Binary</a:t>
            </a:r>
            <a:r>
              <a:rPr lang="pt-BR" sz="1600" dirty="0"/>
              <a:t> </a:t>
            </a:r>
            <a:r>
              <a:rPr lang="pt-BR" sz="1600" dirty="0" err="1"/>
              <a:t>properties</a:t>
            </a:r>
            <a:r>
              <a:rPr lang="pt-BR" sz="1600" dirty="0"/>
              <a:t> </a:t>
            </a:r>
            <a:r>
              <a:rPr lang="pt-BR" sz="1600" dirty="0" err="1"/>
              <a:t>from</a:t>
            </a:r>
            <a:r>
              <a:rPr lang="pt-BR" sz="1600" dirty="0"/>
              <a:t> MECI, </a:t>
            </a:r>
            <a:r>
              <a:rPr lang="pt-BR" sz="1600" dirty="0" err="1"/>
              <a:t>including</a:t>
            </a:r>
            <a:r>
              <a:rPr lang="pt-BR" sz="1600" dirty="0"/>
              <a:t> 1558 LC </a:t>
            </a:r>
            <a:r>
              <a:rPr lang="pt-BR" sz="1600" dirty="0" err="1"/>
              <a:t>from</a:t>
            </a:r>
            <a:r>
              <a:rPr lang="pt-BR" sz="1600" dirty="0"/>
              <a:t> ASAS, 350 LC </a:t>
            </a:r>
            <a:r>
              <a:rPr lang="pt-BR" sz="1600" dirty="0" err="1"/>
              <a:t>from</a:t>
            </a:r>
            <a:r>
              <a:rPr lang="pt-BR" sz="1600" dirty="0"/>
              <a:t> NSVS, </a:t>
            </a:r>
            <a:r>
              <a:rPr lang="pt-BR" sz="1600" dirty="0" err="1"/>
              <a:t>and</a:t>
            </a:r>
            <a:r>
              <a:rPr lang="pt-BR" sz="1600" dirty="0"/>
              <a:t> 230 LC </a:t>
            </a:r>
            <a:r>
              <a:rPr lang="pt-BR" sz="1600" dirty="0" err="1"/>
              <a:t>from</a:t>
            </a:r>
            <a:r>
              <a:rPr lang="pt-BR" sz="1600" dirty="0"/>
              <a:t> </a:t>
            </a:r>
            <a:r>
              <a:rPr lang="pt-BR" sz="1600" dirty="0" smtClean="0"/>
              <a:t>LINEAR </a:t>
            </a:r>
            <a:r>
              <a:rPr lang="pt-BR" sz="1600" dirty="0"/>
              <a:t>[2138 </a:t>
            </a:r>
            <a:r>
              <a:rPr lang="pt-BR" sz="1600" dirty="0" err="1"/>
              <a:t>rows</a:t>
            </a:r>
            <a:r>
              <a:rPr lang="pt-BR" sz="1600" dirty="0"/>
              <a:t>] </a:t>
            </a:r>
            <a:endParaRPr lang="en-US" sz="1600" dirty="0"/>
          </a:p>
          <a:p>
            <a:endParaRPr lang="en-US" dirty="0"/>
          </a:p>
        </p:txBody>
      </p:sp>
      <p:pic>
        <p:nvPicPr>
          <p:cNvPr id="3" name="Picture 2" descr="Screen Shot 2017-08-01 at 11.37.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22" y="910682"/>
            <a:ext cx="7416800" cy="5816600"/>
          </a:xfrm>
          <a:prstGeom prst="rect">
            <a:avLst/>
          </a:prstGeom>
        </p:spPr>
      </p:pic>
    </p:spTree>
    <p:extLst>
      <p:ext uri="{BB962C8B-B14F-4D97-AF65-F5344CB8AC3E}">
        <p14:creationId xmlns:p14="http://schemas.microsoft.com/office/powerpoint/2010/main" val="1523018799"/>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a:t>: </a:t>
            </a:r>
            <a:r>
              <a:rPr lang="is-IS" dirty="0" smtClean="0"/>
              <a:t>1.09296246931 </a:t>
            </a:r>
            <a:r>
              <a:rPr lang="pt-BR" dirty="0" smtClean="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a:t>
            </a:r>
            <a:r>
              <a:rPr lang="nb-NO" dirty="0" err="1" smtClean="0"/>
              <a:t>plotted</a:t>
            </a:r>
            <a:r>
              <a:rPr lang="nb-NO" dirty="0" smtClean="0"/>
              <a:t> </a:t>
            </a:r>
            <a:r>
              <a:rPr lang="nb-NO" dirty="0" err="1" smtClean="0"/>
              <a:t>with</a:t>
            </a:r>
            <a:r>
              <a:rPr lang="nb-NO" dirty="0" smtClean="0"/>
              <a:t> T</a:t>
            </a:r>
            <a:r>
              <a:rPr lang="nb-NO" dirty="0"/>
              <a:t>’ = 2T</a:t>
            </a:r>
            <a:endParaRPr lang="en-US" dirty="0"/>
          </a:p>
          <a:p>
            <a:endParaRPr lang="en-US" dirty="0"/>
          </a:p>
          <a:p>
            <a:endParaRPr lang="en-US" dirty="0"/>
          </a:p>
        </p:txBody>
      </p:sp>
      <p:pic>
        <p:nvPicPr>
          <p:cNvPr id="2" name="Picture 1" descr="Screen Shot 2017-07-28 at 4.29.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71" y="895007"/>
            <a:ext cx="7454900" cy="5829300"/>
          </a:xfrm>
          <a:prstGeom prst="rect">
            <a:avLst/>
          </a:prstGeom>
        </p:spPr>
      </p:pic>
    </p:spTree>
    <p:extLst>
      <p:ext uri="{BB962C8B-B14F-4D97-AF65-F5344CB8AC3E}">
        <p14:creationId xmlns:p14="http://schemas.microsoft.com/office/powerpoint/2010/main" val="236757134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477328"/>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a:t>: </a:t>
            </a:r>
            <a:r>
              <a:rPr lang="pt-BR" dirty="0" smtClean="0"/>
              <a:t>0.5464812346541238</a:t>
            </a:r>
            <a:r>
              <a:rPr lang="nb-NO" b="1" dirty="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same </a:t>
            </a:r>
            <a:r>
              <a:rPr lang="nb-NO" dirty="0" err="1"/>
              <a:t>thing</a:t>
            </a:r>
            <a:r>
              <a:rPr lang="nb-NO" dirty="0"/>
              <a:t> -&gt; </a:t>
            </a:r>
            <a:r>
              <a:rPr lang="nb-NO" dirty="0" err="1"/>
              <a:t>try</a:t>
            </a:r>
            <a:r>
              <a:rPr lang="nb-NO" dirty="0"/>
              <a:t> plotting T’ = 2T</a:t>
            </a:r>
            <a:endParaRPr lang="en-US" dirty="0"/>
          </a:p>
          <a:p>
            <a:endParaRPr lang="en-US" dirty="0"/>
          </a:p>
          <a:p>
            <a:endParaRPr lang="en-US" dirty="0"/>
          </a:p>
        </p:txBody>
      </p:sp>
      <p:pic>
        <p:nvPicPr>
          <p:cNvPr id="2" name="Picture 1" descr="Screen Shot 2017-07-27 at 5.36.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67" y="1092200"/>
            <a:ext cx="7404100" cy="5765800"/>
          </a:xfrm>
          <a:prstGeom prst="rect">
            <a:avLst/>
          </a:prstGeom>
        </p:spPr>
      </p:pic>
    </p:spTree>
    <p:extLst>
      <p:ext uri="{BB962C8B-B14F-4D97-AF65-F5344CB8AC3E}">
        <p14:creationId xmlns:p14="http://schemas.microsoft.com/office/powerpoint/2010/main" val="376163496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eb96.tbl – </a:t>
            </a:r>
            <a:r>
              <a:rPr lang="pt-BR" dirty="0"/>
              <a:t>8:39:54.6 +19:49:18</a:t>
            </a:r>
            <a:r>
              <a:rPr lang="is-IS" dirty="0" smtClean="0"/>
              <a:t> </a:t>
            </a:r>
            <a:r>
              <a:rPr lang="pt-BR" dirty="0" smtClean="0"/>
              <a:t>– </a:t>
            </a:r>
            <a:r>
              <a:rPr lang="pt-BR" dirty="0" err="1"/>
              <a:t>period</a:t>
            </a:r>
            <a:r>
              <a:rPr lang="pt-BR" dirty="0"/>
              <a:t>: </a:t>
            </a:r>
            <a:r>
              <a:rPr lang="is-IS" dirty="0" smtClean="0"/>
              <a:t>1.09296246931 </a:t>
            </a:r>
            <a:r>
              <a:rPr lang="pt-BR" dirty="0" smtClean="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a:t>
            </a:r>
            <a:r>
              <a:rPr lang="nb-NO" dirty="0" err="1" smtClean="0"/>
              <a:t>with</a:t>
            </a:r>
            <a:r>
              <a:rPr lang="nb-NO" dirty="0" smtClean="0"/>
              <a:t> </a:t>
            </a:r>
            <a:r>
              <a:rPr lang="nb-NO" dirty="0"/>
              <a:t>T’ = 2T</a:t>
            </a:r>
            <a:endParaRPr lang="en-US" dirty="0"/>
          </a:p>
          <a:p>
            <a:endParaRPr lang="en-US" dirty="0"/>
          </a:p>
          <a:p>
            <a:endParaRPr lang="en-US" dirty="0"/>
          </a:p>
        </p:txBody>
      </p:sp>
      <p:pic>
        <p:nvPicPr>
          <p:cNvPr id="3" name="Picture 2" descr="Screen Shot 2017-07-28 at 4.30.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99" y="973455"/>
            <a:ext cx="7404100" cy="5740400"/>
          </a:xfrm>
          <a:prstGeom prst="rect">
            <a:avLst/>
          </a:prstGeom>
        </p:spPr>
      </p:pic>
    </p:spTree>
    <p:extLst>
      <p:ext uri="{BB962C8B-B14F-4D97-AF65-F5344CB8AC3E}">
        <p14:creationId xmlns:p14="http://schemas.microsoft.com/office/powerpoint/2010/main" val="1369752281"/>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3" y="31041"/>
            <a:ext cx="9011307" cy="1200329"/>
          </a:xfrm>
          <a:prstGeom prst="rect">
            <a:avLst/>
          </a:prstGeom>
          <a:noFill/>
        </p:spPr>
        <p:txBody>
          <a:bodyPr wrap="square" rtlCol="0">
            <a:spAutoFit/>
          </a:bodyPr>
          <a:lstStyle/>
          <a:p>
            <a:r>
              <a:rPr lang="en-US" dirty="0" smtClean="0"/>
              <a:t>eb15.tbl – </a:t>
            </a:r>
            <a:r>
              <a:rPr lang="hr-HR" dirty="0"/>
              <a:t>12:51:21.37 27:13:46.7</a:t>
            </a:r>
            <a:r>
              <a:rPr lang="is-IS" dirty="0" smtClean="0"/>
              <a:t>  </a:t>
            </a:r>
            <a:r>
              <a:rPr lang="pt-BR" dirty="0" smtClean="0"/>
              <a:t>– </a:t>
            </a:r>
            <a:r>
              <a:rPr lang="nb-NO" b="1" dirty="0" smtClean="0"/>
              <a:t> </a:t>
            </a:r>
            <a:r>
              <a:rPr lang="nb-NO" dirty="0" err="1"/>
              <a:t>period</a:t>
            </a:r>
            <a:r>
              <a:rPr lang="nb-NO" dirty="0"/>
              <a:t>: </a:t>
            </a:r>
            <a:r>
              <a:rPr lang="is-IS" dirty="0" smtClean="0"/>
              <a:t>0.26668380554 </a:t>
            </a:r>
            <a:r>
              <a:rPr lang="pt-BR" dirty="0" smtClean="0"/>
              <a:t>– </a:t>
            </a:r>
            <a:r>
              <a:rPr lang="nb-NO" dirty="0" smtClean="0"/>
              <a:t> </a:t>
            </a:r>
            <a:r>
              <a:rPr lang="nb-NO" dirty="0">
                <a:hlinkClick r:id="rId2"/>
              </a:rPr>
              <a:t>http://www.sciencedirect.com/science/article/pii/S1384107616301828?via%</a:t>
            </a:r>
            <a:r>
              <a:rPr lang="nb-NO" dirty="0" smtClean="0">
                <a:hlinkClick r:id="rId2"/>
              </a:rPr>
              <a:t>3Dihub</a:t>
            </a:r>
            <a:r>
              <a:rPr lang="nb-NO" dirty="0" smtClean="0"/>
              <a:t> – </a:t>
            </a:r>
            <a:r>
              <a:rPr lang="nb-NO" dirty="0" err="1" smtClean="0"/>
              <a:t>looks</a:t>
            </a:r>
            <a:r>
              <a:rPr lang="nb-NO" dirty="0" smtClean="0"/>
              <a:t> like </a:t>
            </a:r>
            <a:r>
              <a:rPr lang="nb-NO" dirty="0" err="1" smtClean="0"/>
              <a:t>contact</a:t>
            </a:r>
            <a:r>
              <a:rPr lang="nb-NO" dirty="0" smtClean="0"/>
              <a:t> </a:t>
            </a:r>
            <a:r>
              <a:rPr lang="nb-NO" dirty="0" err="1" smtClean="0"/>
              <a:t>binary</a:t>
            </a:r>
            <a:r>
              <a:rPr lang="nb-NO" dirty="0" smtClean="0"/>
              <a:t>, </a:t>
            </a:r>
            <a:r>
              <a:rPr lang="nb-NO" dirty="0" err="1" smtClean="0"/>
              <a:t>saturation</a:t>
            </a:r>
            <a:r>
              <a:rPr lang="nb-NO" dirty="0" smtClean="0"/>
              <a:t> </a:t>
            </a:r>
            <a:r>
              <a:rPr lang="nb-NO" dirty="0" err="1" smtClean="0"/>
              <a:t>might</a:t>
            </a:r>
            <a:r>
              <a:rPr lang="nb-NO" dirty="0" smtClean="0"/>
              <a:t> be an </a:t>
            </a:r>
            <a:r>
              <a:rPr lang="nb-NO" dirty="0" err="1" smtClean="0"/>
              <a:t>issue</a:t>
            </a:r>
            <a:r>
              <a:rPr lang="nb-NO" dirty="0" smtClean="0"/>
              <a:t> – </a:t>
            </a:r>
            <a:r>
              <a:rPr lang="nb-NO" dirty="0" err="1" smtClean="0"/>
              <a:t>plotted</a:t>
            </a:r>
            <a:r>
              <a:rPr lang="nb-NO" dirty="0" smtClean="0"/>
              <a:t> </a:t>
            </a:r>
            <a:r>
              <a:rPr lang="nb-NO" dirty="0" err="1" smtClean="0"/>
              <a:t>with</a:t>
            </a:r>
            <a:r>
              <a:rPr lang="nb-NO" dirty="0" smtClean="0"/>
              <a:t> T’=2T</a:t>
            </a:r>
            <a:endParaRPr lang="nb-NO" dirty="0"/>
          </a:p>
          <a:p>
            <a:endParaRPr lang="en-US" dirty="0"/>
          </a:p>
        </p:txBody>
      </p:sp>
      <p:pic>
        <p:nvPicPr>
          <p:cNvPr id="2" name="Picture 1" descr="Screen Shot 2017-07-28 at 3.54.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98" y="1054100"/>
            <a:ext cx="7632700" cy="5803900"/>
          </a:xfrm>
          <a:prstGeom prst="rect">
            <a:avLst/>
          </a:prstGeom>
        </p:spPr>
      </p:pic>
    </p:spTree>
    <p:extLst>
      <p:ext uri="{BB962C8B-B14F-4D97-AF65-F5344CB8AC3E}">
        <p14:creationId xmlns:p14="http://schemas.microsoft.com/office/powerpoint/2010/main" val="956374020"/>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eb95.tbl – </a:t>
            </a:r>
            <a:r>
              <a:rPr lang="is-IS" dirty="0"/>
              <a:t>8:43:56.15 +19:2:3</a:t>
            </a:r>
            <a:r>
              <a:rPr lang="is-IS" dirty="0" smtClean="0"/>
              <a:t> </a:t>
            </a:r>
            <a:r>
              <a:rPr lang="pt-BR" dirty="0" smtClean="0"/>
              <a:t>– </a:t>
            </a:r>
            <a:r>
              <a:rPr lang="it-IT" dirty="0" err="1"/>
              <a:t>period</a:t>
            </a:r>
            <a:r>
              <a:rPr lang="it-IT" dirty="0"/>
              <a:t>: </a:t>
            </a:r>
            <a:r>
              <a:rPr lang="hr-HR" dirty="0"/>
              <a:t>2.37141590129</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Cnc</a:t>
            </a:r>
            <a:r>
              <a:rPr lang="nb-NO" dirty="0" smtClean="0"/>
              <a:t> </a:t>
            </a:r>
            <a:r>
              <a:rPr lang="nb-NO" dirty="0"/>
              <a:t>– </a:t>
            </a:r>
            <a:r>
              <a:rPr lang="nb-NO" dirty="0" err="1"/>
              <a:t>sat</a:t>
            </a:r>
            <a:r>
              <a:rPr lang="nb-NO" dirty="0"/>
              <a:t> </a:t>
            </a:r>
            <a:r>
              <a:rPr lang="nb-NO" dirty="0" err="1" smtClean="0"/>
              <a:t>issue</a:t>
            </a:r>
            <a:r>
              <a:rPr lang="nb-NO" dirty="0" smtClean="0"/>
              <a:t> </a:t>
            </a:r>
            <a:r>
              <a:rPr lang="nb-NO" dirty="0" err="1"/>
              <a:t>but</a:t>
            </a:r>
            <a:r>
              <a:rPr lang="nb-NO" dirty="0"/>
              <a:t> </a:t>
            </a:r>
            <a:r>
              <a:rPr lang="nb-NO" dirty="0" err="1"/>
              <a:t>looks</a:t>
            </a:r>
            <a:r>
              <a:rPr lang="nb-NO" dirty="0"/>
              <a:t> like </a:t>
            </a:r>
            <a:r>
              <a:rPr lang="nb-NO" dirty="0" err="1"/>
              <a:t>eb</a:t>
            </a:r>
            <a:r>
              <a:rPr lang="nb-NO" dirty="0"/>
              <a:t> </a:t>
            </a:r>
            <a:r>
              <a:rPr lang="nb-NO" dirty="0" smtClean="0"/>
              <a:t>(</a:t>
            </a:r>
            <a:r>
              <a:rPr lang="nb-NO" dirty="0" err="1" smtClean="0"/>
              <a:t>ratty</a:t>
            </a:r>
            <a:r>
              <a:rPr lang="nb-NO" dirty="0" smtClean="0"/>
              <a:t>)</a:t>
            </a:r>
            <a:endParaRPr lang="en-US" dirty="0"/>
          </a:p>
          <a:p>
            <a:endParaRPr lang="en-US" dirty="0"/>
          </a:p>
        </p:txBody>
      </p:sp>
      <p:pic>
        <p:nvPicPr>
          <p:cNvPr id="3" name="Picture 2" descr="Screen Shot 2017-07-27 at 5.3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21" y="1092200"/>
            <a:ext cx="7556500" cy="5765800"/>
          </a:xfrm>
          <a:prstGeom prst="rect">
            <a:avLst/>
          </a:prstGeom>
        </p:spPr>
      </p:pic>
    </p:spTree>
    <p:extLst>
      <p:ext uri="{BB962C8B-B14F-4D97-AF65-F5344CB8AC3E}">
        <p14:creationId xmlns:p14="http://schemas.microsoft.com/office/powerpoint/2010/main" val="334849492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646331"/>
          </a:xfrm>
          <a:prstGeom prst="rect">
            <a:avLst/>
          </a:prstGeom>
          <a:noFill/>
        </p:spPr>
        <p:txBody>
          <a:bodyPr wrap="square" rtlCol="0">
            <a:spAutoFit/>
          </a:bodyPr>
          <a:lstStyle/>
          <a:p>
            <a:r>
              <a:rPr lang="en-US" dirty="0" smtClean="0"/>
              <a:t>eb57.tbl – </a:t>
            </a:r>
            <a:r>
              <a:rPr lang="is-IS" dirty="0"/>
              <a:t>2:46:14.1 +27:52:39  </a:t>
            </a:r>
            <a:r>
              <a:rPr lang="pt-BR" dirty="0" smtClean="0"/>
              <a:t>– </a:t>
            </a:r>
            <a:r>
              <a:rPr lang="cs-CZ" dirty="0"/>
              <a:t>period: 0.042339087229400836</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Ari</a:t>
            </a:r>
            <a:r>
              <a:rPr lang="nb-NO" dirty="0" smtClean="0"/>
              <a:t> – bad!</a:t>
            </a:r>
            <a:endParaRPr lang="en-US" dirty="0"/>
          </a:p>
        </p:txBody>
      </p:sp>
      <p:pic>
        <p:nvPicPr>
          <p:cNvPr id="2" name="Picture 1" descr="Screen Shot 2017-07-27 at 4.10.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58" y="914400"/>
            <a:ext cx="7480300" cy="5943600"/>
          </a:xfrm>
          <a:prstGeom prst="rect">
            <a:avLst/>
          </a:prstGeom>
        </p:spPr>
      </p:pic>
    </p:spTree>
    <p:extLst>
      <p:ext uri="{BB962C8B-B14F-4D97-AF65-F5344CB8AC3E}">
        <p14:creationId xmlns:p14="http://schemas.microsoft.com/office/powerpoint/2010/main" val="25389239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3174" y="846138"/>
            <a:ext cx="4050729" cy="1143000"/>
          </a:xfrm>
        </p:spPr>
        <p:txBody>
          <a:bodyPr>
            <a:normAutofit fontScale="90000"/>
          </a:bodyPr>
          <a:lstStyle/>
          <a:p>
            <a:r>
              <a:rPr lang="en-US" dirty="0" smtClean="0"/>
              <a:t>Star </a:t>
            </a:r>
            <a:r>
              <a:rPr lang="en-US" smtClean="0"/>
              <a:t>2 Phase-folded </a:t>
            </a:r>
            <a:r>
              <a:rPr lang="en-US" dirty="0" smtClean="0"/>
              <a:t>Light Curves</a:t>
            </a:r>
            <a:endParaRPr lang="en-US" dirty="0"/>
          </a:p>
        </p:txBody>
      </p:sp>
      <p:pic>
        <p:nvPicPr>
          <p:cNvPr id="4" name="Picture 3" descr="Screen Shot 2017-07-01 at 2.36.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25" y="274638"/>
            <a:ext cx="4388445" cy="3432179"/>
          </a:xfrm>
          <a:prstGeom prst="rect">
            <a:avLst/>
          </a:prstGeom>
        </p:spPr>
      </p:pic>
      <p:pic>
        <p:nvPicPr>
          <p:cNvPr id="5" name="Picture 4" descr="Screen Shot 2017-07-01 at 2.3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320" y="3151698"/>
            <a:ext cx="4686679" cy="3706302"/>
          </a:xfrm>
          <a:prstGeom prst="rect">
            <a:avLst/>
          </a:prstGeom>
        </p:spPr>
      </p:pic>
      <p:sp>
        <p:nvSpPr>
          <p:cNvPr id="6" name="Title 1"/>
          <p:cNvSpPr txBox="1">
            <a:spLocks/>
          </p:cNvSpPr>
          <p:nvPr/>
        </p:nvSpPr>
        <p:spPr>
          <a:xfrm>
            <a:off x="247625" y="4502123"/>
            <a:ext cx="4050729"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Limited observations!</a:t>
            </a:r>
            <a:endParaRPr lang="en-US" dirty="0"/>
          </a:p>
        </p:txBody>
      </p:sp>
      <p:sp>
        <p:nvSpPr>
          <p:cNvPr id="7" name="TextBox 6"/>
          <p:cNvSpPr txBox="1"/>
          <p:nvPr/>
        </p:nvSpPr>
        <p:spPr>
          <a:xfrm>
            <a:off x="0" y="89972"/>
            <a:ext cx="1667763" cy="369332"/>
          </a:xfrm>
          <a:prstGeom prst="rect">
            <a:avLst/>
          </a:prstGeom>
          <a:noFill/>
        </p:spPr>
        <p:txBody>
          <a:bodyPr wrap="square" rtlCol="0">
            <a:spAutoFit/>
          </a:bodyPr>
          <a:lstStyle/>
          <a:p>
            <a:r>
              <a:rPr lang="en-US" dirty="0" smtClean="0"/>
              <a:t>Week 2:</a:t>
            </a:r>
            <a:endParaRPr lang="en-US" dirty="0"/>
          </a:p>
        </p:txBody>
      </p:sp>
    </p:spTree>
    <p:extLst>
      <p:ext uri="{BB962C8B-B14F-4D97-AF65-F5344CB8AC3E}">
        <p14:creationId xmlns:p14="http://schemas.microsoft.com/office/powerpoint/2010/main" val="826381289"/>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646331"/>
          </a:xfrm>
          <a:prstGeom prst="rect">
            <a:avLst/>
          </a:prstGeom>
          <a:noFill/>
        </p:spPr>
        <p:txBody>
          <a:bodyPr wrap="square" rtlCol="0">
            <a:spAutoFit/>
          </a:bodyPr>
          <a:lstStyle/>
          <a:p>
            <a:r>
              <a:rPr lang="en-US" dirty="0" smtClean="0"/>
              <a:t>eb58.tbl – </a:t>
            </a:r>
            <a:r>
              <a:rPr lang="is-IS" dirty="0"/>
              <a:t>2:15:20.8 +22:34:11</a:t>
            </a:r>
            <a:r>
              <a:rPr lang="is-IS" dirty="0" smtClean="0"/>
              <a:t>  </a:t>
            </a:r>
            <a:r>
              <a:rPr lang="pt-BR" dirty="0" smtClean="0"/>
              <a:t>– </a:t>
            </a:r>
            <a:r>
              <a:rPr lang="is-IS" dirty="0"/>
              <a:t>period: 0.5131992275325227</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Ari</a:t>
            </a:r>
            <a:r>
              <a:rPr lang="nb-NO" dirty="0" smtClean="0"/>
              <a:t> – </a:t>
            </a:r>
            <a:r>
              <a:rPr lang="nb-NO" dirty="0" err="1" smtClean="0"/>
              <a:t>saturation</a:t>
            </a:r>
            <a:r>
              <a:rPr lang="nb-NO" dirty="0" smtClean="0"/>
              <a:t> </a:t>
            </a:r>
            <a:r>
              <a:rPr lang="nb-NO" dirty="0" err="1" smtClean="0"/>
              <a:t>issue</a:t>
            </a:r>
            <a:r>
              <a:rPr lang="nb-NO" dirty="0" smtClean="0"/>
              <a:t>!</a:t>
            </a:r>
            <a:endParaRPr lang="en-US" dirty="0"/>
          </a:p>
        </p:txBody>
      </p:sp>
      <p:pic>
        <p:nvPicPr>
          <p:cNvPr id="3" name="Picture 2" descr="Screen Shot 2017-07-27 at 4.12.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15" y="1054100"/>
            <a:ext cx="7429500" cy="5803900"/>
          </a:xfrm>
          <a:prstGeom prst="rect">
            <a:avLst/>
          </a:prstGeom>
        </p:spPr>
      </p:pic>
    </p:spTree>
    <p:extLst>
      <p:ext uri="{BB962C8B-B14F-4D97-AF65-F5344CB8AC3E}">
        <p14:creationId xmlns:p14="http://schemas.microsoft.com/office/powerpoint/2010/main" val="255783161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eb81.tbl – </a:t>
            </a:r>
            <a:r>
              <a:rPr lang="pt-BR" dirty="0"/>
              <a:t>15:43:0.25 +43:15:55.1</a:t>
            </a:r>
            <a:r>
              <a:rPr lang="is-IS" dirty="0" smtClean="0"/>
              <a:t>  </a:t>
            </a:r>
            <a:r>
              <a:rPr lang="pt-BR" dirty="0" smtClean="0"/>
              <a:t>– </a:t>
            </a:r>
            <a:r>
              <a:rPr lang="nb-NO" dirty="0" err="1"/>
              <a:t>period</a:t>
            </a:r>
            <a:r>
              <a:rPr lang="nb-NO" dirty="0"/>
              <a:t>: 3164.556962025317</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Boo</a:t>
            </a:r>
            <a:r>
              <a:rPr lang="nb-NO" dirty="0" smtClean="0"/>
              <a:t> – </a:t>
            </a:r>
            <a:r>
              <a:rPr lang="nb-NO" dirty="0" err="1"/>
              <a:t>confident</a:t>
            </a:r>
            <a:r>
              <a:rPr lang="nb-NO" dirty="0"/>
              <a:t> </a:t>
            </a:r>
            <a:r>
              <a:rPr lang="nb-NO" dirty="0" err="1"/>
              <a:t>period</a:t>
            </a:r>
            <a:r>
              <a:rPr lang="nb-NO" dirty="0"/>
              <a:t> is </a:t>
            </a:r>
            <a:r>
              <a:rPr lang="nb-NO" dirty="0" err="1"/>
              <a:t>wrong</a:t>
            </a:r>
            <a:r>
              <a:rPr lang="nb-NO" dirty="0"/>
              <a:t> =&gt; </a:t>
            </a:r>
            <a:r>
              <a:rPr lang="nb-NO" dirty="0" err="1"/>
              <a:t>disregard</a:t>
            </a:r>
            <a:endParaRPr lang="en-US" dirty="0"/>
          </a:p>
        </p:txBody>
      </p:sp>
      <p:pic>
        <p:nvPicPr>
          <p:cNvPr id="2" name="Picture 1" descr="Screen Shot 2017-07-27 at 4.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96" y="1028700"/>
            <a:ext cx="7416800" cy="5829300"/>
          </a:xfrm>
          <a:prstGeom prst="rect">
            <a:avLst/>
          </a:prstGeom>
        </p:spPr>
      </p:pic>
    </p:spTree>
    <p:extLst>
      <p:ext uri="{BB962C8B-B14F-4D97-AF65-F5344CB8AC3E}">
        <p14:creationId xmlns:p14="http://schemas.microsoft.com/office/powerpoint/2010/main" val="1777880458"/>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646331"/>
          </a:xfrm>
          <a:prstGeom prst="rect">
            <a:avLst/>
          </a:prstGeom>
          <a:noFill/>
        </p:spPr>
        <p:txBody>
          <a:bodyPr wrap="square" rtlCol="0">
            <a:spAutoFit/>
          </a:bodyPr>
          <a:lstStyle/>
          <a:p>
            <a:r>
              <a:rPr lang="en-US" dirty="0" smtClean="0"/>
              <a:t>eb85.tbl – </a:t>
            </a:r>
            <a:r>
              <a:rPr lang="pt-BR" dirty="0"/>
              <a:t>20:27:8.49 -11:32:</a:t>
            </a:r>
            <a:r>
              <a:rPr lang="pt-BR" dirty="0" smtClean="0"/>
              <a:t>50.5</a:t>
            </a:r>
            <a:r>
              <a:rPr lang="is-IS" dirty="0" smtClean="0"/>
              <a:t> </a:t>
            </a:r>
            <a:r>
              <a:rPr lang="pt-BR" dirty="0" smtClean="0"/>
              <a:t>– </a:t>
            </a:r>
            <a:r>
              <a:rPr lang="nb-NO" dirty="0" err="1"/>
              <a:t>period</a:t>
            </a:r>
            <a:r>
              <a:rPr lang="nb-NO" dirty="0"/>
              <a:t>: 1.0750226023502145</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Cap</a:t>
            </a:r>
            <a:r>
              <a:rPr lang="nb-NO" dirty="0" smtClean="0"/>
              <a:t> – bad!</a:t>
            </a:r>
            <a:endParaRPr lang="en-US" dirty="0"/>
          </a:p>
        </p:txBody>
      </p:sp>
      <p:pic>
        <p:nvPicPr>
          <p:cNvPr id="2" name="Picture 1" descr="Screen Shot 2017-07-27 at 4.58.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27" y="1079500"/>
            <a:ext cx="7378700" cy="5778500"/>
          </a:xfrm>
          <a:prstGeom prst="rect">
            <a:avLst/>
          </a:prstGeom>
        </p:spPr>
      </p:pic>
    </p:spTree>
    <p:extLst>
      <p:ext uri="{BB962C8B-B14F-4D97-AF65-F5344CB8AC3E}">
        <p14:creationId xmlns:p14="http://schemas.microsoft.com/office/powerpoint/2010/main" val="172123582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eb88.tbl – </a:t>
            </a:r>
            <a:r>
              <a:rPr lang="is-IS" dirty="0"/>
              <a:t>20:24:29.7 -12:57:55</a:t>
            </a:r>
            <a:r>
              <a:rPr lang="is-IS" dirty="0" smtClean="0"/>
              <a:t> </a:t>
            </a:r>
            <a:r>
              <a:rPr lang="pt-BR" dirty="0" smtClean="0"/>
              <a:t>– </a:t>
            </a:r>
            <a:r>
              <a:rPr lang="nb-NO" dirty="0" err="1"/>
              <a:t>period</a:t>
            </a:r>
            <a:r>
              <a:rPr lang="nb-NO" dirty="0"/>
              <a:t>: 1.822110951980088</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Cap</a:t>
            </a:r>
            <a:r>
              <a:rPr lang="nb-NO" dirty="0" smtClean="0"/>
              <a:t> </a:t>
            </a:r>
            <a:r>
              <a:rPr lang="nb-NO" dirty="0"/>
              <a:t>– </a:t>
            </a:r>
            <a:r>
              <a:rPr lang="nb-NO" dirty="0" smtClean="0"/>
              <a:t>bad!</a:t>
            </a:r>
            <a:endParaRPr lang="en-US" dirty="0"/>
          </a:p>
          <a:p>
            <a:endParaRPr lang="en-US" dirty="0"/>
          </a:p>
        </p:txBody>
      </p:sp>
      <p:pic>
        <p:nvPicPr>
          <p:cNvPr id="3" name="Picture 2" descr="Screen Shot 2017-07-27 at 5.02.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61" y="933792"/>
            <a:ext cx="7518400" cy="5829300"/>
          </a:xfrm>
          <a:prstGeom prst="rect">
            <a:avLst/>
          </a:prstGeom>
        </p:spPr>
      </p:pic>
    </p:spTree>
    <p:extLst>
      <p:ext uri="{BB962C8B-B14F-4D97-AF65-F5344CB8AC3E}">
        <p14:creationId xmlns:p14="http://schemas.microsoft.com/office/powerpoint/2010/main" val="93065843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eb94.tbl – </a:t>
            </a:r>
            <a:r>
              <a:rPr lang="sk-SK" dirty="0"/>
              <a:t>8:6:38.6 +1:55:46</a:t>
            </a:r>
            <a:r>
              <a:rPr lang="is-IS" dirty="0" smtClean="0"/>
              <a:t> </a:t>
            </a:r>
            <a:r>
              <a:rPr lang="pt-BR" dirty="0" smtClean="0"/>
              <a:t>– </a:t>
            </a:r>
            <a:r>
              <a:rPr lang="it-IT" dirty="0" err="1"/>
              <a:t>period</a:t>
            </a:r>
            <a:r>
              <a:rPr lang="it-IT" dirty="0"/>
              <a:t>: 0.5474247769928314</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CMi</a:t>
            </a:r>
            <a:r>
              <a:rPr lang="nb-NO" dirty="0" smtClean="0"/>
              <a:t> </a:t>
            </a:r>
            <a:r>
              <a:rPr lang="nb-NO" dirty="0"/>
              <a:t>– </a:t>
            </a:r>
            <a:r>
              <a:rPr lang="nb-NO" dirty="0" smtClean="0"/>
              <a:t>bad!</a:t>
            </a:r>
            <a:endParaRPr lang="en-US" dirty="0"/>
          </a:p>
          <a:p>
            <a:endParaRPr lang="en-US" dirty="0"/>
          </a:p>
        </p:txBody>
      </p:sp>
      <p:pic>
        <p:nvPicPr>
          <p:cNvPr id="2" name="Picture 1" descr="Screen Shot 2017-07-27 at 5.28.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65" y="915111"/>
            <a:ext cx="7327900" cy="5715000"/>
          </a:xfrm>
          <a:prstGeom prst="rect">
            <a:avLst/>
          </a:prstGeom>
        </p:spPr>
      </p:pic>
    </p:spTree>
    <p:extLst>
      <p:ext uri="{BB962C8B-B14F-4D97-AF65-F5344CB8AC3E}">
        <p14:creationId xmlns:p14="http://schemas.microsoft.com/office/powerpoint/2010/main" val="324183570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107996"/>
          </a:xfrm>
          <a:prstGeom prst="rect">
            <a:avLst/>
          </a:prstGeom>
          <a:noFill/>
        </p:spPr>
        <p:txBody>
          <a:bodyPr wrap="square" rtlCol="0">
            <a:spAutoFit/>
          </a:bodyPr>
          <a:lstStyle/>
          <a:p>
            <a:r>
              <a:rPr lang="en-US" sz="1600" dirty="0" smtClean="0"/>
              <a:t>eb148.tbl – </a:t>
            </a:r>
            <a:r>
              <a:rPr lang="sk-SK" sz="1600" dirty="0"/>
              <a:t>13 18 19.519 +66 39 28.71</a:t>
            </a:r>
            <a:r>
              <a:rPr lang="is-IS" sz="1600" dirty="0" smtClean="0"/>
              <a:t> </a:t>
            </a:r>
            <a:r>
              <a:rPr lang="pt-BR" sz="1600" dirty="0" smtClean="0"/>
              <a:t>– </a:t>
            </a:r>
            <a:r>
              <a:rPr lang="is-IS" sz="1600" dirty="0"/>
              <a:t>period: 0.327893148803813</a:t>
            </a:r>
            <a:r>
              <a:rPr lang="is-IS" sz="1600" dirty="0" smtClean="0"/>
              <a:t> </a:t>
            </a:r>
            <a:r>
              <a:rPr lang="pt-BR" sz="1600" dirty="0"/>
              <a:t>– </a:t>
            </a:r>
            <a:r>
              <a:rPr lang="pt-BR" sz="1600" dirty="0">
                <a:hlinkClick r:id="rId2"/>
              </a:rPr>
              <a:t>http://vizier.cfa.harvard.edu/viz-bin/VizieR?-source=J/MNRAS/453/</a:t>
            </a:r>
            <a:r>
              <a:rPr lang="pt-BR" sz="1600" dirty="0" smtClean="0">
                <a:hlinkClick r:id="rId2"/>
              </a:rPr>
              <a:t>3474</a:t>
            </a:r>
            <a:r>
              <a:rPr lang="pt-BR" sz="1600" dirty="0"/>
              <a:t> (</a:t>
            </a:r>
            <a:r>
              <a:rPr lang="pt-BR" sz="1600" dirty="0" err="1"/>
              <a:t>Binary</a:t>
            </a:r>
            <a:r>
              <a:rPr lang="pt-BR" sz="1600" dirty="0"/>
              <a:t> </a:t>
            </a:r>
            <a:r>
              <a:rPr lang="pt-BR" sz="1600" dirty="0" err="1"/>
              <a:t>properties</a:t>
            </a:r>
            <a:r>
              <a:rPr lang="pt-BR" sz="1600" dirty="0"/>
              <a:t> </a:t>
            </a:r>
            <a:r>
              <a:rPr lang="pt-BR" sz="1600" dirty="0" err="1"/>
              <a:t>from</a:t>
            </a:r>
            <a:r>
              <a:rPr lang="pt-BR" sz="1600" dirty="0"/>
              <a:t> MECI, </a:t>
            </a:r>
            <a:r>
              <a:rPr lang="pt-BR" sz="1600" dirty="0" err="1"/>
              <a:t>including</a:t>
            </a:r>
            <a:r>
              <a:rPr lang="pt-BR" sz="1600" dirty="0"/>
              <a:t> 1558 LC </a:t>
            </a:r>
            <a:r>
              <a:rPr lang="pt-BR" sz="1600" dirty="0" err="1"/>
              <a:t>from</a:t>
            </a:r>
            <a:r>
              <a:rPr lang="pt-BR" sz="1600" dirty="0"/>
              <a:t> ASAS, 350 LC </a:t>
            </a:r>
            <a:r>
              <a:rPr lang="pt-BR" sz="1600" dirty="0" err="1"/>
              <a:t>from</a:t>
            </a:r>
            <a:r>
              <a:rPr lang="pt-BR" sz="1600" dirty="0"/>
              <a:t> NSVS, </a:t>
            </a:r>
            <a:r>
              <a:rPr lang="pt-BR" sz="1600" dirty="0" err="1"/>
              <a:t>and</a:t>
            </a:r>
            <a:r>
              <a:rPr lang="pt-BR" sz="1600" dirty="0"/>
              <a:t> 230 LC </a:t>
            </a:r>
            <a:r>
              <a:rPr lang="pt-BR" sz="1600" dirty="0" err="1"/>
              <a:t>from</a:t>
            </a:r>
            <a:r>
              <a:rPr lang="pt-BR" sz="1600" dirty="0"/>
              <a:t> </a:t>
            </a:r>
            <a:r>
              <a:rPr lang="pt-BR" sz="1600" dirty="0" smtClean="0"/>
              <a:t>LINEAR </a:t>
            </a:r>
            <a:r>
              <a:rPr lang="pt-BR" sz="1600" dirty="0"/>
              <a:t>[2138 </a:t>
            </a:r>
            <a:r>
              <a:rPr lang="pt-BR" sz="1600" dirty="0" err="1"/>
              <a:t>rows</a:t>
            </a:r>
            <a:r>
              <a:rPr lang="pt-BR" sz="1600" dirty="0"/>
              <a:t>] </a:t>
            </a:r>
            <a:endParaRPr lang="en-US" sz="1600" dirty="0"/>
          </a:p>
          <a:p>
            <a:endParaRPr lang="en-US" dirty="0"/>
          </a:p>
        </p:txBody>
      </p:sp>
      <p:pic>
        <p:nvPicPr>
          <p:cNvPr id="3" name="Picture 2" descr="Screen Shot 2017-08-01 at 11.14.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508" y="1079500"/>
            <a:ext cx="7480300" cy="5778500"/>
          </a:xfrm>
          <a:prstGeom prst="rect">
            <a:avLst/>
          </a:prstGeom>
        </p:spPr>
      </p:pic>
    </p:spTree>
    <p:extLst>
      <p:ext uri="{BB962C8B-B14F-4D97-AF65-F5344CB8AC3E}">
        <p14:creationId xmlns:p14="http://schemas.microsoft.com/office/powerpoint/2010/main" val="1392818787"/>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27 at 3.55.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163" y="0"/>
            <a:ext cx="3738785" cy="6858000"/>
          </a:xfrm>
          <a:prstGeom prst="rect">
            <a:avLst/>
          </a:prstGeom>
        </p:spPr>
      </p:pic>
      <p:sp>
        <p:nvSpPr>
          <p:cNvPr id="5" name="TextBox 4"/>
          <p:cNvSpPr txBox="1"/>
          <p:nvPr/>
        </p:nvSpPr>
        <p:spPr>
          <a:xfrm>
            <a:off x="5440431" y="2843677"/>
            <a:ext cx="3014037" cy="2308324"/>
          </a:xfrm>
          <a:prstGeom prst="rect">
            <a:avLst/>
          </a:prstGeom>
          <a:noFill/>
        </p:spPr>
        <p:txBody>
          <a:bodyPr wrap="square" rtlCol="0">
            <a:spAutoFit/>
          </a:bodyPr>
          <a:lstStyle/>
          <a:p>
            <a:r>
              <a:rPr lang="en-US" dirty="0"/>
              <a:t>use </a:t>
            </a:r>
            <a:r>
              <a:rPr lang="en-US" dirty="0" err="1"/>
              <a:t>ga</a:t>
            </a:r>
            <a:r>
              <a:rPr lang="en-US" dirty="0"/>
              <a:t> if want to use l and </a:t>
            </a:r>
            <a:r>
              <a:rPr lang="en-US" dirty="0" smtClean="0"/>
              <a:t>b?</a:t>
            </a:r>
          </a:p>
          <a:p>
            <a:endParaRPr lang="en-US" dirty="0"/>
          </a:p>
          <a:p>
            <a:r>
              <a:rPr lang="en-US" dirty="0" smtClean="0"/>
              <a:t>Tried online converters</a:t>
            </a:r>
            <a:r>
              <a:rPr lang="is-IS" dirty="0" smtClean="0"/>
              <a:t>….</a:t>
            </a:r>
          </a:p>
          <a:p>
            <a:endParaRPr lang="is-IS" dirty="0"/>
          </a:p>
          <a:p>
            <a:r>
              <a:rPr lang="is-IS" dirty="0" smtClean="0"/>
              <a:t>Shouldn’t need to =&gt; just plug in as is to PTF (it can handle both coords)</a:t>
            </a:r>
            <a:endParaRPr lang="en-US" dirty="0"/>
          </a:p>
          <a:p>
            <a:endParaRPr lang="en-US" dirty="0"/>
          </a:p>
        </p:txBody>
      </p:sp>
    </p:spTree>
    <p:extLst>
      <p:ext uri="{BB962C8B-B14F-4D97-AF65-F5344CB8AC3E}">
        <p14:creationId xmlns:p14="http://schemas.microsoft.com/office/powerpoint/2010/main" val="773373490"/>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Classification / Types </a:t>
            </a:r>
            <a:endParaRPr lang="en-US" dirty="0"/>
          </a:p>
        </p:txBody>
      </p:sp>
      <p:sp>
        <p:nvSpPr>
          <p:cNvPr id="3" name="Content Placeholder 2"/>
          <p:cNvSpPr>
            <a:spLocks noGrp="1"/>
          </p:cNvSpPr>
          <p:nvPr>
            <p:ph idx="1"/>
          </p:nvPr>
        </p:nvSpPr>
        <p:spPr/>
        <p:txBody>
          <a:bodyPr>
            <a:normAutofit fontScale="55000" lnSpcReduction="20000"/>
          </a:bodyPr>
          <a:lstStyle/>
          <a:p>
            <a:r>
              <a:rPr lang="en-US" b="1" dirty="0" err="1"/>
              <a:t>roche</a:t>
            </a:r>
            <a:r>
              <a:rPr lang="en-US" b="1" dirty="0"/>
              <a:t> lobe</a:t>
            </a:r>
            <a:r>
              <a:rPr lang="en-US" dirty="0"/>
              <a:t>: used to describe a distinctively shaped region surrounding a star in a binary </a:t>
            </a:r>
            <a:r>
              <a:rPr lang="en-US" dirty="0" smtClean="0"/>
              <a:t>system. </a:t>
            </a:r>
            <a:r>
              <a:rPr lang="en-US" u="sng" dirty="0"/>
              <a:t>This teardrop-shaped space defines the region in which material is bound to the star by gravity</a:t>
            </a:r>
            <a:r>
              <a:rPr lang="en-US" dirty="0"/>
              <a:t>. Any material outside the Roche-lobe of a star may, depending on its initial location, energy and momentum, either escape the system completely, orbit both stars, or fall onto the binary companion</a:t>
            </a:r>
            <a:r>
              <a:rPr lang="en-US" dirty="0" smtClean="0"/>
              <a:t>.</a:t>
            </a:r>
          </a:p>
          <a:p>
            <a:pPr marL="0" indent="0">
              <a:buNone/>
            </a:pPr>
            <a:endParaRPr lang="en-US" dirty="0"/>
          </a:p>
          <a:p>
            <a:r>
              <a:rPr lang="en-US" sz="4400" dirty="0" smtClean="0"/>
              <a:t>In </a:t>
            </a:r>
            <a:r>
              <a:rPr lang="en-US" sz="4400" b="1" dirty="0"/>
              <a:t>detached binaries</a:t>
            </a:r>
            <a:r>
              <a:rPr lang="en-US" sz="4400" dirty="0"/>
              <a:t>, both components are well within their Roche lobes. </a:t>
            </a:r>
          </a:p>
          <a:p>
            <a:r>
              <a:rPr lang="en-US" sz="4400" dirty="0"/>
              <a:t>In </a:t>
            </a:r>
            <a:r>
              <a:rPr lang="en-US" sz="4400" b="1" dirty="0"/>
              <a:t>semi-detached binaries </a:t>
            </a:r>
            <a:r>
              <a:rPr lang="en-US" sz="4400" dirty="0"/>
              <a:t>(SD in the GCVS4), one component fills its Roche lobe; the other is well within its Roche lobe. The former star is distorted, and is </a:t>
            </a:r>
            <a:r>
              <a:rPr lang="en-US" sz="4400" dirty="0" err="1"/>
              <a:t>prob</a:t>
            </a:r>
            <a:r>
              <a:rPr lang="en-US" sz="4400" dirty="0"/>
              <a:t>- ably losing mass through the inner </a:t>
            </a:r>
            <a:r>
              <a:rPr lang="en-US" sz="4400" dirty="0" err="1"/>
              <a:t>Lagrangian</a:t>
            </a:r>
            <a:r>
              <a:rPr lang="en-US" sz="4400" dirty="0"/>
              <a:t> point; the latter star is almost spherical (figure 5.4)</a:t>
            </a:r>
            <a:r>
              <a:rPr lang="en-US" sz="4400" dirty="0" smtClean="0"/>
              <a:t>.</a:t>
            </a:r>
            <a:endParaRPr lang="en-US" sz="4400" dirty="0"/>
          </a:p>
          <a:p>
            <a:r>
              <a:rPr lang="en-US" sz="4400" dirty="0"/>
              <a:t>In </a:t>
            </a:r>
            <a:r>
              <a:rPr lang="en-US" sz="4400" b="1" dirty="0"/>
              <a:t>contact binaries </a:t>
            </a:r>
            <a:r>
              <a:rPr lang="en-US" sz="4400" dirty="0"/>
              <a:t>(K in the GCVS4), both components fill their Roche lobes, and are essentially in contact. </a:t>
            </a:r>
          </a:p>
        </p:txBody>
      </p:sp>
    </p:spTree>
    <p:extLst>
      <p:ext uri="{BB962C8B-B14F-4D97-AF65-F5344CB8AC3E}">
        <p14:creationId xmlns:p14="http://schemas.microsoft.com/office/powerpoint/2010/main" val="299728259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0621"/>
            <a:ext cx="8229600" cy="6687379"/>
          </a:xfrm>
        </p:spPr>
        <p:txBody>
          <a:bodyPr>
            <a:noAutofit/>
          </a:bodyPr>
          <a:lstStyle/>
          <a:p>
            <a:pPr marL="0" indent="0">
              <a:buNone/>
            </a:pPr>
            <a:r>
              <a:rPr lang="en-US" sz="1200" u="sng" dirty="0" smtClean="0"/>
              <a:t>Period Ranges for EBs:</a:t>
            </a:r>
          </a:p>
          <a:p>
            <a:pPr marL="0" indent="0">
              <a:buNone/>
            </a:pPr>
            <a:endParaRPr lang="en-US" sz="1200" dirty="0"/>
          </a:p>
          <a:p>
            <a:pPr marL="0" indent="0">
              <a:buNone/>
            </a:pPr>
            <a:r>
              <a:rPr lang="en-US" sz="1200" dirty="0"/>
              <a:t>–– the </a:t>
            </a:r>
            <a:r>
              <a:rPr lang="en-US" sz="1200" dirty="0" smtClean="0"/>
              <a:t>farther apart </a:t>
            </a:r>
            <a:r>
              <a:rPr lang="en-US" sz="1200" dirty="0"/>
              <a:t>the eclipsing binaries (i.e. the more detached it is, the longer the period) =&gt; detached binaries have the longest periods, then semi-detached, then contact binaries –– cut-offs?</a:t>
            </a:r>
          </a:p>
          <a:p>
            <a:pPr marL="0" indent="0">
              <a:buNone/>
            </a:pPr>
            <a:endParaRPr lang="en-US" sz="1200" dirty="0"/>
          </a:p>
          <a:p>
            <a:pPr marL="0" indent="0">
              <a:buNone/>
            </a:pPr>
            <a:r>
              <a:rPr lang="en-US" sz="1200" dirty="0"/>
              <a:t>The periods of eclipsing variables are generally in the range of 0.25 to ten days because, as mentioned above, most eclipsing variables are likely to be close binaries.</a:t>
            </a:r>
          </a:p>
          <a:p>
            <a:pPr marL="0" indent="0">
              <a:buNone/>
            </a:pPr>
            <a:endParaRPr lang="en-US" sz="1200" dirty="0"/>
          </a:p>
          <a:p>
            <a:pPr marL="0" indent="0">
              <a:buNone/>
            </a:pPr>
            <a:r>
              <a:rPr lang="en-US" sz="1200" dirty="0"/>
              <a:t>contact binaries period: 0 - ~10</a:t>
            </a:r>
          </a:p>
          <a:p>
            <a:pPr marL="0" indent="0">
              <a:buNone/>
            </a:pPr>
            <a:r>
              <a:rPr lang="en-US" sz="1200" dirty="0"/>
              <a:t>semi-detached period: ~8 - ~16</a:t>
            </a:r>
          </a:p>
          <a:p>
            <a:pPr marL="0" indent="0">
              <a:buNone/>
            </a:pPr>
            <a:r>
              <a:rPr lang="en-US" sz="1200" dirty="0"/>
              <a:t>detached periods: ~20 - infinity</a:t>
            </a:r>
          </a:p>
          <a:p>
            <a:pPr marL="0" indent="0">
              <a:buNone/>
            </a:pPr>
            <a:endParaRPr lang="en-US" sz="1200" dirty="0"/>
          </a:p>
          <a:p>
            <a:pPr marL="0" indent="0">
              <a:buNone/>
            </a:pPr>
            <a:r>
              <a:rPr lang="en-US" sz="1200" dirty="0"/>
              <a:t>how good is this? what modifications would make more robust</a:t>
            </a:r>
            <a:r>
              <a:rPr lang="en-US" sz="1200" dirty="0" smtClean="0"/>
              <a:t>?</a:t>
            </a:r>
          </a:p>
          <a:p>
            <a:pPr marL="0" indent="0">
              <a:buNone/>
            </a:pPr>
            <a:endParaRPr lang="en-US" sz="1200" dirty="0" smtClean="0"/>
          </a:p>
          <a:p>
            <a:pPr marL="0" indent="0">
              <a:buNone/>
            </a:pPr>
            <a:r>
              <a:rPr lang="en-US" sz="1200" dirty="0"/>
              <a:t>Detached binary: There is no physical contact between the both stars. None has filled it's Roche lobe and they are both spherical in shape (unless one or both of them rotate really fast).</a:t>
            </a:r>
          </a:p>
          <a:p>
            <a:pPr marL="0" indent="0">
              <a:buNone/>
            </a:pPr>
            <a:endParaRPr lang="en-US" sz="1200" dirty="0"/>
          </a:p>
          <a:p>
            <a:pPr marL="0" indent="0">
              <a:buNone/>
            </a:pPr>
            <a:r>
              <a:rPr lang="en-US" sz="1200" dirty="0"/>
              <a:t>Semi-detached binary: One of the stars has filled its Roche lobe and has a shape which resembles an egg - due to the gravitational distortion of a very close neutron star or a black hole, which also rips gas from the surface of the distorted star. The gas often has a too high angular momentum while moving towards the compact object that the gas slowly forms an accretion disc.</a:t>
            </a:r>
          </a:p>
          <a:p>
            <a:pPr marL="0" indent="0">
              <a:buNone/>
            </a:pPr>
            <a:endParaRPr lang="en-US" sz="1200" dirty="0"/>
          </a:p>
          <a:p>
            <a:pPr marL="0" indent="0">
              <a:buNone/>
            </a:pPr>
            <a:r>
              <a:rPr lang="en-US" sz="1200" dirty="0"/>
              <a:t>Contact binary: In this case, both stars will have filled their Roche lobe, and may have become slightly egg-shaped. In this case the stars are relatively close to each other.</a:t>
            </a:r>
          </a:p>
          <a:p>
            <a:pPr marL="0" indent="0">
              <a:buNone/>
            </a:pPr>
            <a:endParaRPr lang="en-US" sz="1200" dirty="0"/>
          </a:p>
          <a:p>
            <a:pPr marL="0" indent="0">
              <a:buNone/>
            </a:pPr>
            <a:r>
              <a:rPr lang="en-US" sz="1200" dirty="0"/>
              <a:t>=&gt; the shape of the light curve will be the telling </a:t>
            </a:r>
            <a:r>
              <a:rPr lang="en-US" sz="1200" dirty="0" smtClean="0"/>
              <a:t>difference?</a:t>
            </a:r>
            <a:endParaRPr lang="en-US" sz="1200" dirty="0"/>
          </a:p>
          <a:p>
            <a:pPr marL="0" indent="0">
              <a:buNone/>
            </a:pPr>
            <a:endParaRPr lang="en-US" sz="1200" dirty="0"/>
          </a:p>
          <a:p>
            <a:pPr marL="0" indent="0">
              <a:buNone/>
            </a:pPr>
            <a:r>
              <a:rPr lang="en-US" sz="1200" dirty="0"/>
              <a:t>I think in general detached binaries will have the longest periods, but semi-detached and contact binaries overlap</a:t>
            </a:r>
            <a:r>
              <a:rPr lang="en-US" sz="1200" dirty="0" smtClean="0"/>
              <a:t>? </a:t>
            </a:r>
            <a:endParaRPr lang="en-US" sz="1200" b="1" dirty="0"/>
          </a:p>
          <a:p>
            <a:pPr marL="0" indent="0">
              <a:buNone/>
            </a:pPr>
            <a:endParaRPr lang="en-US" sz="1200" b="1" dirty="0" smtClean="0"/>
          </a:p>
          <a:p>
            <a:pPr marL="0" indent="0">
              <a:buNone/>
            </a:pPr>
            <a:r>
              <a:rPr lang="en-US" sz="2500" b="1" dirty="0" smtClean="0"/>
              <a:t>Look at light curve character not period.</a:t>
            </a:r>
            <a:endParaRPr lang="en-US" sz="2500" b="1" dirty="0"/>
          </a:p>
        </p:txBody>
      </p:sp>
    </p:spTree>
    <p:extLst>
      <p:ext uri="{BB962C8B-B14F-4D97-AF65-F5344CB8AC3E}">
        <p14:creationId xmlns:p14="http://schemas.microsoft.com/office/powerpoint/2010/main" val="48070880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Distinguished by LC</a:t>
            </a:r>
            <a:endParaRPr lang="en-US" dirty="0"/>
          </a:p>
        </p:txBody>
      </p:sp>
      <p:sp>
        <p:nvSpPr>
          <p:cNvPr id="3" name="Content Placeholder 2"/>
          <p:cNvSpPr>
            <a:spLocks noGrp="1"/>
          </p:cNvSpPr>
          <p:nvPr>
            <p:ph idx="1"/>
          </p:nvPr>
        </p:nvSpPr>
        <p:spPr>
          <a:xfrm>
            <a:off x="457200" y="1600200"/>
            <a:ext cx="6376781" cy="4525963"/>
          </a:xfrm>
        </p:spPr>
        <p:txBody>
          <a:bodyPr>
            <a:normAutofit fontScale="47500" lnSpcReduction="20000"/>
          </a:bodyPr>
          <a:lstStyle/>
          <a:p>
            <a:pPr marL="0" indent="0">
              <a:buNone/>
            </a:pPr>
            <a:r>
              <a:rPr lang="en-US" b="1" dirty="0"/>
              <a:t>C</a:t>
            </a:r>
            <a:r>
              <a:rPr lang="en-US" b="1" dirty="0" smtClean="0"/>
              <a:t>an </a:t>
            </a:r>
            <a:r>
              <a:rPr lang="en-US" b="1" dirty="0"/>
              <a:t>tell what's going on EB type based off </a:t>
            </a:r>
            <a:r>
              <a:rPr lang="en-US" b="1" dirty="0" smtClean="0"/>
              <a:t>LC!</a:t>
            </a:r>
          </a:p>
          <a:p>
            <a:pPr marL="0" indent="0">
              <a:buNone/>
            </a:pPr>
            <a:endParaRPr lang="en-US" dirty="0"/>
          </a:p>
          <a:p>
            <a:pPr marL="0" indent="0">
              <a:buNone/>
            </a:pPr>
            <a:r>
              <a:rPr lang="en-US" dirty="0"/>
              <a:t>the size of the star relative to orbit determines period (not the type of EB)</a:t>
            </a:r>
          </a:p>
          <a:p>
            <a:pPr marL="0" indent="0">
              <a:buNone/>
            </a:pPr>
            <a:endParaRPr lang="en-US" dirty="0"/>
          </a:p>
          <a:p>
            <a:pPr marL="0" indent="0">
              <a:buNone/>
            </a:pPr>
            <a:r>
              <a:rPr lang="en-US" dirty="0"/>
              <a:t>two stars orbiting - they can evolve and become giants that both fill </a:t>
            </a:r>
            <a:r>
              <a:rPr lang="en-US" dirty="0" err="1"/>
              <a:t>roche</a:t>
            </a:r>
            <a:r>
              <a:rPr lang="en-US" dirty="0"/>
              <a:t> lobe so what started out as detached becomes semi-detached when the first giant fills </a:t>
            </a:r>
            <a:r>
              <a:rPr lang="en-US" dirty="0" err="1"/>
              <a:t>roche</a:t>
            </a:r>
            <a:r>
              <a:rPr lang="en-US" dirty="0"/>
              <a:t> lobe and can become contact binaries if they both fill </a:t>
            </a:r>
            <a:r>
              <a:rPr lang="en-US" dirty="0" err="1"/>
              <a:t>roche</a:t>
            </a:r>
            <a:r>
              <a:rPr lang="en-US" dirty="0"/>
              <a:t> lobe</a:t>
            </a:r>
          </a:p>
          <a:p>
            <a:pPr marL="0" indent="0">
              <a:buNone/>
            </a:pPr>
            <a:endParaRPr lang="en-US" dirty="0"/>
          </a:p>
          <a:p>
            <a:pPr marL="0" indent="0">
              <a:buNone/>
            </a:pPr>
            <a:r>
              <a:rPr lang="en-US" dirty="0"/>
              <a:t>even as this evolution is happening, the orbit </a:t>
            </a:r>
            <a:r>
              <a:rPr lang="en-US" dirty="0" smtClean="0"/>
              <a:t>stays approx. </a:t>
            </a:r>
            <a:r>
              <a:rPr lang="en-US" dirty="0"/>
              <a:t>the same b/c the mass is pretty much invariant</a:t>
            </a:r>
          </a:p>
          <a:p>
            <a:pPr marL="0" indent="0">
              <a:buNone/>
            </a:pPr>
            <a:endParaRPr lang="en-US" dirty="0"/>
          </a:p>
          <a:p>
            <a:pPr marL="0" indent="0">
              <a:buNone/>
            </a:pPr>
            <a:r>
              <a:rPr lang="en-US" b="1" dirty="0"/>
              <a:t>detached =&gt; sharp dip in light curve</a:t>
            </a:r>
          </a:p>
          <a:p>
            <a:pPr marL="0" indent="0">
              <a:buNone/>
            </a:pPr>
            <a:endParaRPr lang="en-US" b="1" dirty="0"/>
          </a:p>
          <a:p>
            <a:pPr marL="0" indent="0">
              <a:buNone/>
            </a:pPr>
            <a:r>
              <a:rPr lang="en-US" b="1" dirty="0"/>
              <a:t>semi-detached =&gt; onset is more gradual, rounded between eclipses</a:t>
            </a:r>
          </a:p>
          <a:p>
            <a:pPr marL="0" indent="0">
              <a:buNone/>
            </a:pPr>
            <a:endParaRPr lang="en-US" b="1" dirty="0"/>
          </a:p>
          <a:p>
            <a:pPr marL="0" indent="0">
              <a:buNone/>
            </a:pPr>
            <a:r>
              <a:rPr lang="en-US" b="1" dirty="0"/>
              <a:t>contact </a:t>
            </a:r>
            <a:r>
              <a:rPr lang="en-US" b="1" dirty="0" smtClean="0"/>
              <a:t>binaries =&gt; </a:t>
            </a:r>
            <a:r>
              <a:rPr lang="en-US" b="1" dirty="0"/>
              <a:t>look sinusoidal - you don't have the flat part outside of </a:t>
            </a:r>
            <a:r>
              <a:rPr lang="en-US" b="1" dirty="0" smtClean="0"/>
              <a:t>eclipse </a:t>
            </a:r>
            <a:r>
              <a:rPr lang="en-US" b="1" dirty="0"/>
              <a:t>b/c they are 'touching’</a:t>
            </a:r>
          </a:p>
          <a:p>
            <a:pPr marL="0" indent="0">
              <a:buNone/>
            </a:pPr>
            <a:endParaRPr lang="en-US" dirty="0" smtClean="0"/>
          </a:p>
          <a:p>
            <a:pPr marL="0" indent="0">
              <a:buNone/>
            </a:pPr>
            <a:r>
              <a:rPr lang="en-US" dirty="0" smtClean="0"/>
              <a:t>To the right: detached binary light curves</a:t>
            </a:r>
            <a:endParaRPr lang="en-US" dirty="0"/>
          </a:p>
        </p:txBody>
      </p:sp>
      <p:pic>
        <p:nvPicPr>
          <p:cNvPr id="4" name="Picture 3"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0" y="1747148"/>
            <a:ext cx="2019300" cy="4025900"/>
          </a:xfrm>
          <a:prstGeom prst="rect">
            <a:avLst/>
          </a:prstGeom>
        </p:spPr>
      </p:pic>
    </p:spTree>
    <p:extLst>
      <p:ext uri="{BB962C8B-B14F-4D97-AF65-F5344CB8AC3E}">
        <p14:creationId xmlns:p14="http://schemas.microsoft.com/office/powerpoint/2010/main" val="26282650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696"/>
            <a:ext cx="8229600" cy="1143000"/>
          </a:xfrm>
        </p:spPr>
        <p:txBody>
          <a:bodyPr>
            <a:normAutofit/>
          </a:bodyPr>
          <a:lstStyle/>
          <a:p>
            <a:r>
              <a:rPr lang="en-US" sz="3400" dirty="0" smtClean="0"/>
              <a:t>Star 2 Best Phase-folded Light Curve</a:t>
            </a:r>
            <a:endParaRPr lang="en-US" sz="3400" dirty="0"/>
          </a:p>
        </p:txBody>
      </p:sp>
      <p:pic>
        <p:nvPicPr>
          <p:cNvPr id="5" name="Picture 4" descr="Screen Shot 2017-07-01 at 2.36.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13" y="777728"/>
            <a:ext cx="7429500" cy="5880100"/>
          </a:xfrm>
          <a:prstGeom prst="rect">
            <a:avLst/>
          </a:prstGeom>
        </p:spPr>
      </p:pic>
      <p:sp>
        <p:nvSpPr>
          <p:cNvPr id="4" name="TextBox 3"/>
          <p:cNvSpPr txBox="1"/>
          <p:nvPr/>
        </p:nvSpPr>
        <p:spPr>
          <a:xfrm>
            <a:off x="0" y="89972"/>
            <a:ext cx="1667763" cy="369332"/>
          </a:xfrm>
          <a:prstGeom prst="rect">
            <a:avLst/>
          </a:prstGeom>
          <a:noFill/>
        </p:spPr>
        <p:txBody>
          <a:bodyPr wrap="square" rtlCol="0">
            <a:spAutoFit/>
          </a:bodyPr>
          <a:lstStyle/>
          <a:p>
            <a:r>
              <a:rPr lang="en-US" dirty="0" smtClean="0"/>
              <a:t>Week 2:</a:t>
            </a:r>
            <a:endParaRPr lang="en-US" dirty="0"/>
          </a:p>
        </p:txBody>
      </p:sp>
    </p:spTree>
    <p:extLst>
      <p:ext uri="{BB962C8B-B14F-4D97-AF65-F5344CB8AC3E}">
        <p14:creationId xmlns:p14="http://schemas.microsoft.com/office/powerpoint/2010/main" val="204061718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3850"/>
            <a:ext cx="8229600" cy="1143000"/>
          </a:xfrm>
        </p:spPr>
        <p:txBody>
          <a:bodyPr/>
          <a:lstStyle/>
          <a:p>
            <a:r>
              <a:rPr lang="en-US" dirty="0" smtClean="0"/>
              <a:t>Let’s find more good EB LCs</a:t>
            </a:r>
            <a:r>
              <a:rPr lang="is-IS" dirty="0" smtClean="0"/>
              <a:t>…</a:t>
            </a:r>
            <a:endParaRPr lang="en-US" dirty="0"/>
          </a:p>
        </p:txBody>
      </p:sp>
    </p:spTree>
    <p:extLst>
      <p:ext uri="{BB962C8B-B14F-4D97-AF65-F5344CB8AC3E}">
        <p14:creationId xmlns:p14="http://schemas.microsoft.com/office/powerpoint/2010/main" val="134592349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384995"/>
          </a:xfrm>
          <a:prstGeom prst="rect">
            <a:avLst/>
          </a:prstGeom>
          <a:noFill/>
        </p:spPr>
        <p:txBody>
          <a:bodyPr wrap="square" rtlCol="0">
            <a:spAutoFit/>
          </a:bodyPr>
          <a:lstStyle/>
          <a:p>
            <a:r>
              <a:rPr lang="en-US" sz="1600" dirty="0" smtClean="0"/>
              <a:t>eb148.tbl – </a:t>
            </a:r>
            <a:r>
              <a:rPr lang="sk-SK" sz="1600" dirty="0"/>
              <a:t>13 18 19.519 +66 39 28.71</a:t>
            </a:r>
            <a:r>
              <a:rPr lang="is-IS" sz="1600" dirty="0" smtClean="0"/>
              <a:t> </a:t>
            </a:r>
            <a:r>
              <a:rPr lang="pt-BR" sz="1600" dirty="0" smtClean="0"/>
              <a:t>– </a:t>
            </a:r>
            <a:r>
              <a:rPr lang="is-IS" sz="1600" dirty="0"/>
              <a:t>period: 0.327893148803813</a:t>
            </a:r>
            <a:r>
              <a:rPr lang="is-IS" sz="1600" dirty="0" smtClean="0"/>
              <a:t> </a:t>
            </a:r>
            <a:r>
              <a:rPr lang="pt-BR" sz="1600" dirty="0"/>
              <a:t>– </a:t>
            </a:r>
            <a:r>
              <a:rPr lang="pt-BR" sz="1600" dirty="0">
                <a:hlinkClick r:id="rId2"/>
              </a:rPr>
              <a:t>http://vizier.cfa.harvard.edu/viz-bin/VizieR?-source=J/MNRAS/453/</a:t>
            </a:r>
            <a:r>
              <a:rPr lang="pt-BR" sz="1600" dirty="0" smtClean="0">
                <a:hlinkClick r:id="rId2"/>
              </a:rPr>
              <a:t>3474</a:t>
            </a:r>
            <a:r>
              <a:rPr lang="pt-BR" sz="1600" dirty="0"/>
              <a:t> (</a:t>
            </a:r>
            <a:r>
              <a:rPr lang="pt-BR" sz="1600" dirty="0" err="1"/>
              <a:t>Binary</a:t>
            </a:r>
            <a:r>
              <a:rPr lang="pt-BR" sz="1600" dirty="0"/>
              <a:t> </a:t>
            </a:r>
            <a:r>
              <a:rPr lang="pt-BR" sz="1600" dirty="0" err="1"/>
              <a:t>properties</a:t>
            </a:r>
            <a:r>
              <a:rPr lang="pt-BR" sz="1600" dirty="0"/>
              <a:t> </a:t>
            </a:r>
            <a:r>
              <a:rPr lang="pt-BR" sz="1600" dirty="0" err="1"/>
              <a:t>from</a:t>
            </a:r>
            <a:r>
              <a:rPr lang="pt-BR" sz="1600" dirty="0"/>
              <a:t> MECI, </a:t>
            </a:r>
            <a:r>
              <a:rPr lang="pt-BR" sz="1600" dirty="0" err="1"/>
              <a:t>including</a:t>
            </a:r>
            <a:r>
              <a:rPr lang="pt-BR" sz="1600" dirty="0"/>
              <a:t> 1558 LC </a:t>
            </a:r>
            <a:r>
              <a:rPr lang="pt-BR" sz="1600" dirty="0" err="1"/>
              <a:t>from</a:t>
            </a:r>
            <a:r>
              <a:rPr lang="pt-BR" sz="1600" dirty="0"/>
              <a:t> ASAS, 350 LC </a:t>
            </a:r>
            <a:r>
              <a:rPr lang="pt-BR" sz="1600" dirty="0" err="1"/>
              <a:t>from</a:t>
            </a:r>
            <a:r>
              <a:rPr lang="pt-BR" sz="1600" dirty="0"/>
              <a:t> NSVS, </a:t>
            </a:r>
            <a:r>
              <a:rPr lang="pt-BR" sz="1600" dirty="0" err="1"/>
              <a:t>and</a:t>
            </a:r>
            <a:r>
              <a:rPr lang="pt-BR" sz="1600" dirty="0"/>
              <a:t> 230 LC </a:t>
            </a:r>
            <a:r>
              <a:rPr lang="pt-BR" sz="1600" dirty="0" err="1"/>
              <a:t>from</a:t>
            </a:r>
            <a:r>
              <a:rPr lang="pt-BR" sz="1600" dirty="0"/>
              <a:t> </a:t>
            </a:r>
            <a:r>
              <a:rPr lang="pt-BR" sz="1600" dirty="0" smtClean="0"/>
              <a:t>LINEAR </a:t>
            </a:r>
            <a:r>
              <a:rPr lang="pt-BR" sz="1600" dirty="0"/>
              <a:t>[2138 </a:t>
            </a:r>
            <a:r>
              <a:rPr lang="pt-BR" sz="1600" dirty="0" err="1"/>
              <a:t>rows</a:t>
            </a:r>
            <a:r>
              <a:rPr lang="pt-BR" sz="1600" dirty="0" smtClean="0"/>
              <a:t>] – </a:t>
            </a:r>
            <a:r>
              <a:rPr lang="pt-BR" sz="1600" dirty="0" err="1" smtClean="0"/>
              <a:t>with</a:t>
            </a:r>
            <a:r>
              <a:rPr lang="pt-BR" sz="1600" dirty="0" smtClean="0"/>
              <a:t> T’=2T</a:t>
            </a:r>
            <a:endParaRPr lang="en-US" sz="1600" dirty="0"/>
          </a:p>
          <a:p>
            <a:endParaRPr lang="en-US" dirty="0"/>
          </a:p>
        </p:txBody>
      </p:sp>
      <p:pic>
        <p:nvPicPr>
          <p:cNvPr id="2" name="Picture 1" descr="Screen Shot 2017-08-01 at 11.15.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12" y="1066800"/>
            <a:ext cx="7353300" cy="5791200"/>
          </a:xfrm>
          <a:prstGeom prst="rect">
            <a:avLst/>
          </a:prstGeom>
        </p:spPr>
      </p:pic>
    </p:spTree>
    <p:extLst>
      <p:ext uri="{BB962C8B-B14F-4D97-AF65-F5344CB8AC3E}">
        <p14:creationId xmlns:p14="http://schemas.microsoft.com/office/powerpoint/2010/main" val="2509842938"/>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384995"/>
          </a:xfrm>
          <a:prstGeom prst="rect">
            <a:avLst/>
          </a:prstGeom>
          <a:noFill/>
        </p:spPr>
        <p:txBody>
          <a:bodyPr wrap="square" rtlCol="0">
            <a:spAutoFit/>
          </a:bodyPr>
          <a:lstStyle/>
          <a:p>
            <a:r>
              <a:rPr lang="en-US" sz="1600" dirty="0" smtClean="0"/>
              <a:t>eb151.tbl – </a:t>
            </a:r>
            <a:r>
              <a:rPr lang="nb-NO" sz="1600" dirty="0"/>
              <a:t>14 30 12.451 -00 37 45.08</a:t>
            </a:r>
            <a:r>
              <a:rPr lang="is-IS" sz="1600" dirty="0" smtClean="0"/>
              <a:t> </a:t>
            </a:r>
            <a:r>
              <a:rPr lang="pt-BR" sz="1600" dirty="0" smtClean="0"/>
              <a:t>– </a:t>
            </a:r>
            <a:r>
              <a:rPr lang="is-IS" sz="1600" dirty="0"/>
              <a:t>period: 0.20028542676167807</a:t>
            </a:r>
            <a:r>
              <a:rPr lang="is-IS" sz="1600" dirty="0" smtClean="0"/>
              <a:t> </a:t>
            </a:r>
            <a:r>
              <a:rPr lang="pt-BR" sz="1600" dirty="0"/>
              <a:t>– </a:t>
            </a:r>
            <a:r>
              <a:rPr lang="pt-BR" sz="1600" dirty="0">
                <a:hlinkClick r:id="rId2"/>
              </a:rPr>
              <a:t>http://vizier.cfa.harvard.edu/viz-bin/VizieR?-source=J/MNRAS/453/</a:t>
            </a:r>
            <a:r>
              <a:rPr lang="pt-BR" sz="1600" dirty="0" smtClean="0">
                <a:hlinkClick r:id="rId2"/>
              </a:rPr>
              <a:t>3474</a:t>
            </a:r>
            <a:r>
              <a:rPr lang="pt-BR" sz="1600" dirty="0"/>
              <a:t> (</a:t>
            </a:r>
            <a:r>
              <a:rPr lang="pt-BR" sz="1600" dirty="0" err="1"/>
              <a:t>Binary</a:t>
            </a:r>
            <a:r>
              <a:rPr lang="pt-BR" sz="1600" dirty="0"/>
              <a:t> </a:t>
            </a:r>
            <a:r>
              <a:rPr lang="pt-BR" sz="1600" dirty="0" err="1"/>
              <a:t>properties</a:t>
            </a:r>
            <a:r>
              <a:rPr lang="pt-BR" sz="1600" dirty="0"/>
              <a:t> </a:t>
            </a:r>
            <a:r>
              <a:rPr lang="pt-BR" sz="1600" dirty="0" err="1"/>
              <a:t>from</a:t>
            </a:r>
            <a:r>
              <a:rPr lang="pt-BR" sz="1600" dirty="0"/>
              <a:t> MECI, </a:t>
            </a:r>
            <a:r>
              <a:rPr lang="pt-BR" sz="1600" dirty="0" err="1"/>
              <a:t>including</a:t>
            </a:r>
            <a:r>
              <a:rPr lang="pt-BR" sz="1600" dirty="0"/>
              <a:t> 1558 LC </a:t>
            </a:r>
            <a:r>
              <a:rPr lang="pt-BR" sz="1600" dirty="0" err="1"/>
              <a:t>from</a:t>
            </a:r>
            <a:r>
              <a:rPr lang="pt-BR" sz="1600" dirty="0"/>
              <a:t> ASAS, 350 LC </a:t>
            </a:r>
            <a:r>
              <a:rPr lang="pt-BR" sz="1600" dirty="0" err="1"/>
              <a:t>from</a:t>
            </a:r>
            <a:r>
              <a:rPr lang="pt-BR" sz="1600" dirty="0"/>
              <a:t> NSVS, </a:t>
            </a:r>
            <a:r>
              <a:rPr lang="pt-BR" sz="1600" dirty="0" err="1"/>
              <a:t>and</a:t>
            </a:r>
            <a:r>
              <a:rPr lang="pt-BR" sz="1600" dirty="0"/>
              <a:t> 230 LC </a:t>
            </a:r>
            <a:r>
              <a:rPr lang="pt-BR" sz="1600" dirty="0" err="1"/>
              <a:t>from</a:t>
            </a:r>
            <a:r>
              <a:rPr lang="pt-BR" sz="1600" dirty="0"/>
              <a:t> </a:t>
            </a:r>
            <a:r>
              <a:rPr lang="pt-BR" sz="1600" dirty="0" smtClean="0"/>
              <a:t>LINEAR </a:t>
            </a:r>
            <a:r>
              <a:rPr lang="pt-BR" sz="1600" dirty="0"/>
              <a:t>[2138 </a:t>
            </a:r>
            <a:r>
              <a:rPr lang="pt-BR" sz="1600" dirty="0" err="1"/>
              <a:t>rows</a:t>
            </a:r>
            <a:r>
              <a:rPr lang="pt-BR" sz="1600" dirty="0"/>
              <a:t>] </a:t>
            </a:r>
            <a:r>
              <a:rPr lang="pt-BR" sz="1600" dirty="0" smtClean="0"/>
              <a:t>– </a:t>
            </a:r>
            <a:r>
              <a:rPr lang="pt-BR" sz="1600" dirty="0" err="1" smtClean="0"/>
              <a:t>with</a:t>
            </a:r>
            <a:r>
              <a:rPr lang="pt-BR" sz="1600" dirty="0" smtClean="0"/>
              <a:t> T’=2T</a:t>
            </a:r>
            <a:endParaRPr lang="en-US" sz="1600" dirty="0"/>
          </a:p>
          <a:p>
            <a:endParaRPr lang="en-US" dirty="0"/>
          </a:p>
        </p:txBody>
      </p:sp>
      <p:pic>
        <p:nvPicPr>
          <p:cNvPr id="3" name="Picture 2" descr="Screen Shot 2017-08-01 at 11.22.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1028700"/>
            <a:ext cx="7454900" cy="5829300"/>
          </a:xfrm>
          <a:prstGeom prst="rect">
            <a:avLst/>
          </a:prstGeom>
        </p:spPr>
      </p:pic>
    </p:spTree>
    <p:extLst>
      <p:ext uri="{BB962C8B-B14F-4D97-AF65-F5344CB8AC3E}">
        <p14:creationId xmlns:p14="http://schemas.microsoft.com/office/powerpoint/2010/main" val="141013244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384995"/>
          </a:xfrm>
          <a:prstGeom prst="rect">
            <a:avLst/>
          </a:prstGeom>
          <a:noFill/>
        </p:spPr>
        <p:txBody>
          <a:bodyPr wrap="square" rtlCol="0">
            <a:spAutoFit/>
          </a:bodyPr>
          <a:lstStyle/>
          <a:p>
            <a:r>
              <a:rPr lang="en-US" sz="1600" dirty="0" smtClean="0"/>
              <a:t>eb153.tbl – </a:t>
            </a:r>
            <a:r>
              <a:rPr lang="de-DE" sz="1600" dirty="0"/>
              <a:t>14 38 38.591 +04 10 57.57</a:t>
            </a:r>
            <a:r>
              <a:rPr lang="is-IS" sz="1600" dirty="0" smtClean="0"/>
              <a:t> </a:t>
            </a:r>
            <a:r>
              <a:rPr lang="pt-BR" sz="1600" dirty="0" smtClean="0"/>
              <a:t>– </a:t>
            </a:r>
            <a:r>
              <a:rPr lang="fi-FI" sz="1600" dirty="0" err="1"/>
              <a:t>period</a:t>
            </a:r>
            <a:r>
              <a:rPr lang="fi-FI" sz="1600" dirty="0"/>
              <a:t>: 0.1029746651946095</a:t>
            </a:r>
            <a:r>
              <a:rPr lang="is-IS" sz="1600" dirty="0" smtClean="0"/>
              <a:t> </a:t>
            </a:r>
            <a:r>
              <a:rPr lang="pt-BR" sz="1600" dirty="0"/>
              <a:t>– </a:t>
            </a:r>
            <a:r>
              <a:rPr lang="pt-BR" sz="1600" dirty="0">
                <a:hlinkClick r:id="rId2"/>
              </a:rPr>
              <a:t>http://vizier.cfa.harvard.edu/viz-bin/VizieR?-source=J/MNRAS/453/</a:t>
            </a:r>
            <a:r>
              <a:rPr lang="pt-BR" sz="1600" dirty="0" smtClean="0">
                <a:hlinkClick r:id="rId2"/>
              </a:rPr>
              <a:t>3474</a:t>
            </a:r>
            <a:r>
              <a:rPr lang="pt-BR" sz="1600" dirty="0"/>
              <a:t> (</a:t>
            </a:r>
            <a:r>
              <a:rPr lang="pt-BR" sz="1600" dirty="0" err="1"/>
              <a:t>Binary</a:t>
            </a:r>
            <a:r>
              <a:rPr lang="pt-BR" sz="1600" dirty="0"/>
              <a:t> </a:t>
            </a:r>
            <a:r>
              <a:rPr lang="pt-BR" sz="1600" dirty="0" err="1"/>
              <a:t>properties</a:t>
            </a:r>
            <a:r>
              <a:rPr lang="pt-BR" sz="1600" dirty="0"/>
              <a:t> </a:t>
            </a:r>
            <a:r>
              <a:rPr lang="pt-BR" sz="1600" dirty="0" err="1"/>
              <a:t>from</a:t>
            </a:r>
            <a:r>
              <a:rPr lang="pt-BR" sz="1600" dirty="0"/>
              <a:t> MECI, </a:t>
            </a:r>
            <a:r>
              <a:rPr lang="pt-BR" sz="1600" dirty="0" err="1"/>
              <a:t>including</a:t>
            </a:r>
            <a:r>
              <a:rPr lang="pt-BR" sz="1600" dirty="0"/>
              <a:t> 1558 LC </a:t>
            </a:r>
            <a:r>
              <a:rPr lang="pt-BR" sz="1600" dirty="0" err="1"/>
              <a:t>from</a:t>
            </a:r>
            <a:r>
              <a:rPr lang="pt-BR" sz="1600" dirty="0"/>
              <a:t> ASAS, 350 LC </a:t>
            </a:r>
            <a:r>
              <a:rPr lang="pt-BR" sz="1600" dirty="0" err="1"/>
              <a:t>from</a:t>
            </a:r>
            <a:r>
              <a:rPr lang="pt-BR" sz="1600" dirty="0"/>
              <a:t> NSVS, </a:t>
            </a:r>
            <a:r>
              <a:rPr lang="pt-BR" sz="1600" dirty="0" err="1"/>
              <a:t>and</a:t>
            </a:r>
            <a:r>
              <a:rPr lang="pt-BR" sz="1600" dirty="0"/>
              <a:t> 230 LC </a:t>
            </a:r>
            <a:r>
              <a:rPr lang="pt-BR" sz="1600" dirty="0" err="1"/>
              <a:t>from</a:t>
            </a:r>
            <a:r>
              <a:rPr lang="pt-BR" sz="1600" dirty="0"/>
              <a:t> </a:t>
            </a:r>
            <a:r>
              <a:rPr lang="pt-BR" sz="1600" dirty="0" smtClean="0"/>
              <a:t>LINEAR </a:t>
            </a:r>
            <a:r>
              <a:rPr lang="pt-BR" sz="1600" dirty="0"/>
              <a:t>[2138 </a:t>
            </a:r>
            <a:r>
              <a:rPr lang="pt-BR" sz="1600" dirty="0" err="1"/>
              <a:t>rows</a:t>
            </a:r>
            <a:r>
              <a:rPr lang="pt-BR" sz="1600" dirty="0"/>
              <a:t>] – </a:t>
            </a:r>
            <a:r>
              <a:rPr lang="pt-BR" sz="1600" dirty="0" err="1" smtClean="0"/>
              <a:t>with</a:t>
            </a:r>
            <a:r>
              <a:rPr lang="pt-BR" sz="1600" dirty="0" smtClean="0"/>
              <a:t> T’=2T</a:t>
            </a:r>
            <a:endParaRPr lang="en-US" sz="1600" dirty="0"/>
          </a:p>
          <a:p>
            <a:endParaRPr lang="en-US" dirty="0"/>
          </a:p>
        </p:txBody>
      </p:sp>
      <p:pic>
        <p:nvPicPr>
          <p:cNvPr id="3" name="Picture 2" descr="Screen Shot 2017-08-01 at 11.29.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123" y="1003300"/>
            <a:ext cx="7353300" cy="5854700"/>
          </a:xfrm>
          <a:prstGeom prst="rect">
            <a:avLst/>
          </a:prstGeom>
        </p:spPr>
      </p:pic>
    </p:spTree>
    <p:extLst>
      <p:ext uri="{BB962C8B-B14F-4D97-AF65-F5344CB8AC3E}">
        <p14:creationId xmlns:p14="http://schemas.microsoft.com/office/powerpoint/2010/main" val="3665973467"/>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138773"/>
          </a:xfrm>
          <a:prstGeom prst="rect">
            <a:avLst/>
          </a:prstGeom>
          <a:noFill/>
        </p:spPr>
        <p:txBody>
          <a:bodyPr wrap="square" rtlCol="0">
            <a:spAutoFit/>
          </a:bodyPr>
          <a:lstStyle/>
          <a:p>
            <a:r>
              <a:rPr lang="en-US" sz="1600" dirty="0" smtClean="0"/>
              <a:t>eb158.tbl – </a:t>
            </a:r>
            <a:r>
              <a:rPr lang="pt-BR" sz="1600" dirty="0"/>
              <a:t>15 09 24.767 +13 46 00.83</a:t>
            </a:r>
            <a:r>
              <a:rPr lang="is-IS" sz="1600" dirty="0" smtClean="0"/>
              <a:t> </a:t>
            </a:r>
            <a:r>
              <a:rPr lang="pt-BR" sz="1600" dirty="0" smtClean="0"/>
              <a:t>– </a:t>
            </a:r>
            <a:r>
              <a:rPr lang="is-IS" sz="1600" dirty="0"/>
              <a:t>period: 0.3090320806202892</a:t>
            </a:r>
            <a:r>
              <a:rPr lang="is-IS" sz="1600" dirty="0" smtClean="0"/>
              <a:t> </a:t>
            </a:r>
            <a:r>
              <a:rPr lang="pt-BR" sz="1600" dirty="0"/>
              <a:t>– </a:t>
            </a:r>
            <a:r>
              <a:rPr lang="pt-BR" sz="1600" dirty="0">
                <a:hlinkClick r:id="rId2"/>
              </a:rPr>
              <a:t>http://vizier.cfa.harvard.edu/viz-bin/VizieR?-source=J/MNRAS/453/</a:t>
            </a:r>
            <a:r>
              <a:rPr lang="pt-BR" sz="1600" dirty="0" smtClean="0">
                <a:hlinkClick r:id="rId2"/>
              </a:rPr>
              <a:t>3474</a:t>
            </a:r>
            <a:r>
              <a:rPr lang="pt-BR" sz="1600" dirty="0"/>
              <a:t> (</a:t>
            </a:r>
            <a:r>
              <a:rPr lang="pt-BR" sz="1600" dirty="0" err="1"/>
              <a:t>Binary</a:t>
            </a:r>
            <a:r>
              <a:rPr lang="pt-BR" sz="1600" dirty="0"/>
              <a:t> </a:t>
            </a:r>
            <a:r>
              <a:rPr lang="pt-BR" sz="1600" dirty="0" err="1"/>
              <a:t>properties</a:t>
            </a:r>
            <a:r>
              <a:rPr lang="pt-BR" sz="1600" dirty="0"/>
              <a:t> </a:t>
            </a:r>
            <a:r>
              <a:rPr lang="pt-BR" sz="1600" dirty="0" err="1"/>
              <a:t>from</a:t>
            </a:r>
            <a:r>
              <a:rPr lang="pt-BR" sz="1600" dirty="0"/>
              <a:t> MECI, </a:t>
            </a:r>
            <a:r>
              <a:rPr lang="pt-BR" sz="1600" dirty="0" err="1"/>
              <a:t>including</a:t>
            </a:r>
            <a:r>
              <a:rPr lang="pt-BR" sz="1600" dirty="0"/>
              <a:t> 1558 LC </a:t>
            </a:r>
            <a:r>
              <a:rPr lang="pt-BR" sz="1600" dirty="0" err="1"/>
              <a:t>from</a:t>
            </a:r>
            <a:r>
              <a:rPr lang="pt-BR" sz="1600" dirty="0"/>
              <a:t> ASAS, 350 LC </a:t>
            </a:r>
            <a:r>
              <a:rPr lang="pt-BR" sz="1600" dirty="0" err="1"/>
              <a:t>from</a:t>
            </a:r>
            <a:r>
              <a:rPr lang="pt-BR" sz="1600" dirty="0"/>
              <a:t> NSVS, </a:t>
            </a:r>
            <a:r>
              <a:rPr lang="pt-BR" sz="1600" dirty="0" err="1"/>
              <a:t>and</a:t>
            </a:r>
            <a:r>
              <a:rPr lang="pt-BR" sz="1600" dirty="0"/>
              <a:t> 230 LC </a:t>
            </a:r>
            <a:r>
              <a:rPr lang="pt-BR" sz="1600" dirty="0" err="1"/>
              <a:t>from</a:t>
            </a:r>
            <a:r>
              <a:rPr lang="pt-BR" sz="1600" dirty="0"/>
              <a:t> </a:t>
            </a:r>
            <a:r>
              <a:rPr lang="pt-BR" sz="1600" dirty="0" smtClean="0"/>
              <a:t>LINEAR </a:t>
            </a:r>
            <a:r>
              <a:rPr lang="pt-BR" sz="1600" dirty="0"/>
              <a:t>[2138 </a:t>
            </a:r>
            <a:r>
              <a:rPr lang="pt-BR" sz="1600" dirty="0" err="1"/>
              <a:t>rows</a:t>
            </a:r>
            <a:r>
              <a:rPr lang="pt-BR" sz="1600" dirty="0"/>
              <a:t>] </a:t>
            </a:r>
            <a:endParaRPr lang="en-US" sz="1600" dirty="0"/>
          </a:p>
          <a:p>
            <a:endParaRPr lang="en-US" dirty="0"/>
          </a:p>
        </p:txBody>
      </p:sp>
      <p:pic>
        <p:nvPicPr>
          <p:cNvPr id="2" name="Picture 1" descr="Screen Shot 2017-08-01 at 11.37.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06" y="1016000"/>
            <a:ext cx="7467600" cy="5842000"/>
          </a:xfrm>
          <a:prstGeom prst="rect">
            <a:avLst/>
          </a:prstGeom>
        </p:spPr>
      </p:pic>
    </p:spTree>
    <p:extLst>
      <p:ext uri="{BB962C8B-B14F-4D97-AF65-F5344CB8AC3E}">
        <p14:creationId xmlns:p14="http://schemas.microsoft.com/office/powerpoint/2010/main" val="290130155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646331"/>
          </a:xfrm>
          <a:prstGeom prst="rect">
            <a:avLst/>
          </a:prstGeom>
          <a:noFill/>
        </p:spPr>
        <p:txBody>
          <a:bodyPr wrap="square" rtlCol="0">
            <a:spAutoFit/>
          </a:bodyPr>
          <a:lstStyle/>
          <a:p>
            <a:r>
              <a:rPr lang="en-US" dirty="0" smtClean="0"/>
              <a:t>eb63.tbl – </a:t>
            </a:r>
            <a:r>
              <a:rPr lang="sk-SK" dirty="0"/>
              <a:t>3:5:51.8 +28:34:4</a:t>
            </a:r>
            <a:r>
              <a:rPr lang="is-IS" dirty="0" smtClean="0"/>
              <a:t>  </a:t>
            </a:r>
            <a:r>
              <a:rPr lang="pt-BR" dirty="0" smtClean="0"/>
              <a:t>– </a:t>
            </a:r>
            <a:r>
              <a:rPr lang="is-IS" dirty="0"/>
              <a:t>period: </a:t>
            </a:r>
            <a:r>
              <a:rPr lang="is-IS" dirty="0" smtClean="0"/>
              <a:t>0.03582776504</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Ari</a:t>
            </a:r>
            <a:r>
              <a:rPr lang="nb-NO" dirty="0" smtClean="0"/>
              <a:t> – bad!</a:t>
            </a:r>
            <a:endParaRPr lang="en-US" dirty="0"/>
          </a:p>
        </p:txBody>
      </p:sp>
      <p:pic>
        <p:nvPicPr>
          <p:cNvPr id="2" name="Picture 1" descr="Screen Shot 2017-07-27 at 4.16.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34" y="990600"/>
            <a:ext cx="7543800" cy="5867400"/>
          </a:xfrm>
          <a:prstGeom prst="rect">
            <a:avLst/>
          </a:prstGeom>
        </p:spPr>
      </p:pic>
    </p:spTree>
    <p:extLst>
      <p:ext uri="{BB962C8B-B14F-4D97-AF65-F5344CB8AC3E}">
        <p14:creationId xmlns:p14="http://schemas.microsoft.com/office/powerpoint/2010/main" val="2271921067"/>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646331"/>
          </a:xfrm>
          <a:prstGeom prst="rect">
            <a:avLst/>
          </a:prstGeom>
          <a:noFill/>
        </p:spPr>
        <p:txBody>
          <a:bodyPr wrap="square" rtlCol="0">
            <a:spAutoFit/>
          </a:bodyPr>
          <a:lstStyle/>
          <a:p>
            <a:r>
              <a:rPr lang="en-US" dirty="0" smtClean="0"/>
              <a:t>eb83.tbl – </a:t>
            </a:r>
            <a:r>
              <a:rPr lang="sk-SK" dirty="0"/>
              <a:t>4:5:57.6 +76:53:12</a:t>
            </a:r>
            <a:r>
              <a:rPr lang="is-IS" dirty="0" smtClean="0"/>
              <a:t>  </a:t>
            </a:r>
            <a:r>
              <a:rPr lang="pt-BR" dirty="0" smtClean="0"/>
              <a:t>– </a:t>
            </a:r>
            <a:r>
              <a:rPr lang="it-IT" dirty="0" err="1"/>
              <a:t>period</a:t>
            </a:r>
            <a:r>
              <a:rPr lang="it-IT" dirty="0"/>
              <a:t>: 0.06056084184415031</a:t>
            </a:r>
            <a:r>
              <a:rPr lang="nb-NO" b="1" dirty="0" smtClean="0"/>
              <a:t> </a:t>
            </a:r>
            <a:r>
              <a:rPr lang="is-IS" dirty="0" smtClean="0"/>
              <a:t> </a:t>
            </a:r>
            <a:r>
              <a:rPr lang="pt-BR" dirty="0"/>
              <a:t>– </a:t>
            </a:r>
            <a:r>
              <a:rPr lang="nb-NO" dirty="0" smtClean="0"/>
              <a:t> </a:t>
            </a:r>
            <a:r>
              <a:rPr lang="nb-NO" dirty="0">
                <a:hlinkClick r:id="rId2"/>
              </a:rPr>
              <a:t>http://var2.astro.cz/EN/brno/eclipsing_binaries.php?f=list&amp;cons=</a:t>
            </a:r>
            <a:r>
              <a:rPr lang="nb-NO" dirty="0" smtClean="0">
                <a:hlinkClick r:id="rId2"/>
              </a:rPr>
              <a:t>Cam</a:t>
            </a:r>
            <a:r>
              <a:rPr lang="nb-NO" dirty="0" smtClean="0"/>
              <a:t> – </a:t>
            </a:r>
            <a:r>
              <a:rPr lang="nb-NO" dirty="0" err="1" smtClean="0"/>
              <a:t>disregard</a:t>
            </a:r>
            <a:r>
              <a:rPr lang="nb-NO" dirty="0" smtClean="0"/>
              <a:t>!</a:t>
            </a:r>
            <a:endParaRPr lang="en-US" dirty="0"/>
          </a:p>
        </p:txBody>
      </p:sp>
      <p:pic>
        <p:nvPicPr>
          <p:cNvPr id="3" name="Picture 2" descr="Screen Shot 2017-07-27 at 4.54.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96" y="763172"/>
            <a:ext cx="7556500" cy="5829300"/>
          </a:xfrm>
          <a:prstGeom prst="rect">
            <a:avLst/>
          </a:prstGeom>
        </p:spPr>
      </p:pic>
    </p:spTree>
    <p:extLst>
      <p:ext uri="{BB962C8B-B14F-4D97-AF65-F5344CB8AC3E}">
        <p14:creationId xmlns:p14="http://schemas.microsoft.com/office/powerpoint/2010/main" val="374082658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marL="0" indent="0">
              <a:buNone/>
            </a:pPr>
            <a:r>
              <a:rPr lang="en-US" dirty="0"/>
              <a:t>–– range 0.25 - 10 days good for EBs?</a:t>
            </a:r>
          </a:p>
          <a:p>
            <a:pPr marL="0" indent="0">
              <a:buNone/>
            </a:pPr>
            <a:r>
              <a:rPr lang="en-US" dirty="0"/>
              <a:t>–– picture for the three types of EBs that </a:t>
            </a:r>
            <a:r>
              <a:rPr lang="en-US" dirty="0" err="1"/>
              <a:t>adam</a:t>
            </a:r>
            <a:r>
              <a:rPr lang="en-US" dirty="0"/>
              <a:t> and I found at meeting - I couldn't find again doing a quick </a:t>
            </a:r>
            <a:r>
              <a:rPr lang="en-US" dirty="0" err="1"/>
              <a:t>google</a:t>
            </a:r>
            <a:r>
              <a:rPr lang="en-US" dirty="0"/>
              <a:t> </a:t>
            </a:r>
            <a:r>
              <a:rPr lang="en-US" dirty="0" smtClean="0"/>
              <a:t>search</a:t>
            </a:r>
          </a:p>
          <a:p>
            <a:pPr marL="0" lvl="0" indent="0">
              <a:buNone/>
            </a:pPr>
            <a:r>
              <a:rPr lang="en-US" dirty="0" smtClean="0"/>
              <a:t>–– EB LC one dip? Is this possible and if so how? </a:t>
            </a:r>
            <a:endParaRPr lang="en-US" dirty="0"/>
          </a:p>
        </p:txBody>
      </p:sp>
    </p:spTree>
    <p:extLst>
      <p:ext uri="{BB962C8B-B14F-4D97-AF65-F5344CB8AC3E}">
        <p14:creationId xmlns:p14="http://schemas.microsoft.com/office/powerpoint/2010/main" val="111032088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3466"/>
            <a:ext cx="8229600" cy="1143000"/>
          </a:xfrm>
        </p:spPr>
        <p:txBody>
          <a:bodyPr/>
          <a:lstStyle/>
          <a:p>
            <a:r>
              <a:rPr lang="en-US" dirty="0" smtClean="0"/>
              <a:t>Week 7</a:t>
            </a:r>
            <a:endParaRPr lang="en-US" dirty="0"/>
          </a:p>
        </p:txBody>
      </p:sp>
    </p:spTree>
    <p:extLst>
      <p:ext uri="{BB962C8B-B14F-4D97-AF65-F5344CB8AC3E}">
        <p14:creationId xmlns:p14="http://schemas.microsoft.com/office/powerpoint/2010/main" val="166531336"/>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1484"/>
          </a:xfrm>
        </p:spPr>
        <p:txBody>
          <a:bodyPr/>
          <a:lstStyle/>
          <a:p>
            <a:r>
              <a:rPr lang="en-US" dirty="0" smtClean="0"/>
              <a:t>Quasars (AGN)</a:t>
            </a:r>
            <a:endParaRPr lang="en-US" dirty="0"/>
          </a:p>
        </p:txBody>
      </p:sp>
      <p:pic>
        <p:nvPicPr>
          <p:cNvPr id="5" name="Picture 4" descr="figure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831484"/>
            <a:ext cx="8382000" cy="5902817"/>
          </a:xfrm>
          <a:prstGeom prst="rect">
            <a:avLst/>
          </a:prstGeom>
        </p:spPr>
      </p:pic>
    </p:spTree>
    <p:extLst>
      <p:ext uri="{BB962C8B-B14F-4D97-AF65-F5344CB8AC3E}">
        <p14:creationId xmlns:p14="http://schemas.microsoft.com/office/powerpoint/2010/main" val="3439974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54925"/>
            <a:ext cx="8229600" cy="6395191"/>
          </a:xfrm>
        </p:spPr>
        <p:txBody>
          <a:bodyPr/>
          <a:lstStyle/>
          <a:p>
            <a:r>
              <a:rPr lang="en-US" dirty="0"/>
              <a:t>U</a:t>
            </a:r>
            <a:r>
              <a:rPr lang="en-US" dirty="0" smtClean="0"/>
              <a:t>pdated light curve software further</a:t>
            </a:r>
            <a:r>
              <a:rPr lang="is-IS" dirty="0" smtClean="0"/>
              <a:t>…</a:t>
            </a:r>
            <a:endParaRPr lang="en-US" dirty="0" smtClean="0"/>
          </a:p>
          <a:p>
            <a:pPr lvl="1"/>
            <a:r>
              <a:rPr lang="en-US" dirty="0" smtClean="0"/>
              <a:t>Instead of loading the IRSA data in a dot .</a:t>
            </a:r>
            <a:r>
              <a:rPr lang="en-US" dirty="0" err="1" smtClean="0"/>
              <a:t>tbl</a:t>
            </a:r>
            <a:r>
              <a:rPr lang="en-US" dirty="0" smtClean="0"/>
              <a:t> file to use with cesium to obtain the period (for phase-folding) and also loading the IRSA data as a .txt file where I copy and pasted just the data, I updated the code so that it only loads the data once (just as a .</a:t>
            </a:r>
            <a:r>
              <a:rPr lang="en-US" dirty="0" err="1" smtClean="0"/>
              <a:t>tbl</a:t>
            </a:r>
            <a:r>
              <a:rPr lang="en-US" dirty="0" smtClean="0"/>
              <a:t> file)</a:t>
            </a:r>
          </a:p>
          <a:p>
            <a:pPr lvl="1"/>
            <a:r>
              <a:rPr lang="en-US" dirty="0" smtClean="0"/>
              <a:t>Loaded the data using the cone feature search and did radius = 5 </a:t>
            </a:r>
            <a:r>
              <a:rPr lang="en-US" dirty="0" err="1" smtClean="0"/>
              <a:t>arcseconds</a:t>
            </a:r>
            <a:r>
              <a:rPr lang="en-US" dirty="0" smtClean="0"/>
              <a:t> (what I thought we had done before b/c -&gt; 3 </a:t>
            </a:r>
            <a:r>
              <a:rPr lang="en-US" dirty="0" err="1" smtClean="0"/>
              <a:t>oid’s</a:t>
            </a:r>
            <a:r>
              <a:rPr lang="en-US" dirty="0" smtClean="0"/>
              <a:t>, whereas using the standard 10 </a:t>
            </a:r>
            <a:r>
              <a:rPr lang="en-US" dirty="0" err="1" smtClean="0"/>
              <a:t>arcsec</a:t>
            </a:r>
            <a:r>
              <a:rPr lang="en-US" dirty="0" smtClean="0"/>
              <a:t> -&gt; 6 </a:t>
            </a:r>
            <a:r>
              <a:rPr lang="en-US" dirty="0" err="1" smtClean="0"/>
              <a:t>oid’s</a:t>
            </a:r>
            <a:r>
              <a:rPr lang="en-US" dirty="0" smtClean="0"/>
              <a:t> and light curves)</a:t>
            </a:r>
          </a:p>
          <a:p>
            <a:pPr lvl="2"/>
            <a:r>
              <a:rPr lang="en-US" dirty="0" smtClean="0"/>
              <a:t>But the three light curves look different?</a:t>
            </a:r>
          </a:p>
          <a:p>
            <a:pPr lvl="3"/>
            <a:r>
              <a:rPr lang="en-US" dirty="0" smtClean="0"/>
              <a:t>Will come back to this</a:t>
            </a:r>
          </a:p>
        </p:txBody>
      </p:sp>
      <p:sp>
        <p:nvSpPr>
          <p:cNvPr id="4" name="TextBox 3"/>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4210073597"/>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1484"/>
          </a:xfrm>
        </p:spPr>
        <p:txBody>
          <a:bodyPr/>
          <a:lstStyle/>
          <a:p>
            <a:r>
              <a:rPr lang="en-US" dirty="0" smtClean="0"/>
              <a:t>Quasars (AGN)</a:t>
            </a:r>
            <a:endParaRPr lang="en-US" dirty="0"/>
          </a:p>
        </p:txBody>
      </p:sp>
      <p:pic>
        <p:nvPicPr>
          <p:cNvPr id="3" name="Picture 2" descr="lc_6.7059.207.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73" y="831484"/>
            <a:ext cx="7472018" cy="5849608"/>
          </a:xfrm>
          <a:prstGeom prst="rect">
            <a:avLst/>
          </a:prstGeom>
        </p:spPr>
      </p:pic>
    </p:spTree>
    <p:extLst>
      <p:ext uri="{BB962C8B-B14F-4D97-AF65-F5344CB8AC3E}">
        <p14:creationId xmlns:p14="http://schemas.microsoft.com/office/powerpoint/2010/main" val="569436100"/>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Quasar Question</a:t>
            </a:r>
            <a:endParaRPr lang="en-US" dirty="0"/>
          </a:p>
        </p:txBody>
      </p:sp>
      <p:sp>
        <p:nvSpPr>
          <p:cNvPr id="3" name="Content Placeholder 2"/>
          <p:cNvSpPr>
            <a:spLocks noGrp="1"/>
          </p:cNvSpPr>
          <p:nvPr>
            <p:ph idx="1"/>
          </p:nvPr>
        </p:nvSpPr>
        <p:spPr/>
        <p:txBody>
          <a:bodyPr>
            <a:normAutofit fontScale="62500" lnSpcReduction="20000"/>
          </a:bodyPr>
          <a:lstStyle/>
          <a:p>
            <a:pPr lvl="0"/>
            <a:r>
              <a:rPr lang="en-US" dirty="0"/>
              <a:t>Quasars live only in galaxies with supermassive black holes — black holes that contain billions of times the mass of the sun. Although light cannot escape from the black hole itself, some signals can break free around its edges. </a:t>
            </a:r>
            <a:r>
              <a:rPr lang="en-US" b="1" dirty="0"/>
              <a:t>How? Why?</a:t>
            </a:r>
            <a:endParaRPr lang="en-US" dirty="0"/>
          </a:p>
          <a:p>
            <a:pPr lvl="1"/>
            <a:r>
              <a:rPr lang="en-US" dirty="0"/>
              <a:t>While some dust and gas fall into the black hole, other particles are accelerated away from it at near the speed of light. The particles stream away from the black hole in jets above and below it, transported by one of the most powerful particle accelerators in the universe.</a:t>
            </a:r>
          </a:p>
          <a:p>
            <a:pPr lvl="1"/>
            <a:r>
              <a:rPr lang="en-US" b="1" dirty="0"/>
              <a:t>By what mechanism are things emitted from black hole? If it gets within its </a:t>
            </a:r>
            <a:r>
              <a:rPr lang="en-US" b="1" dirty="0" err="1"/>
              <a:t>roche</a:t>
            </a:r>
            <a:r>
              <a:rPr lang="en-US" b="1" dirty="0"/>
              <a:t> lobe, so to speak, it is a goner, but if is just outside -&gt; gravitational slingshot?</a:t>
            </a:r>
            <a:endParaRPr lang="en-US" dirty="0"/>
          </a:p>
          <a:p>
            <a:pPr lvl="1"/>
            <a:r>
              <a:rPr lang="en-US" dirty="0"/>
              <a:t>When a galaxy, star or gas is absorbed into a quasar in such a way, the result is a massive collision of matter that causes a gigantic explosive output of radiation energy and light. This great burst of energy results in a flare, which is a distinct characteristic of quasars. =&gt; collision (not gravitational slingshot)</a:t>
            </a:r>
          </a:p>
          <a:p>
            <a:pPr lvl="1"/>
            <a:r>
              <a:rPr lang="en-US" dirty="0"/>
              <a:t>magnetic environment forms twin jets of material – AGN =&gt; the mechanism is magnetic fields/environment?</a:t>
            </a:r>
          </a:p>
          <a:p>
            <a:pPr marL="0" indent="0">
              <a:buNone/>
            </a:pPr>
            <a:endParaRPr lang="en-US" dirty="0"/>
          </a:p>
        </p:txBody>
      </p:sp>
    </p:spTree>
    <p:extLst>
      <p:ext uri="{BB962C8B-B14F-4D97-AF65-F5344CB8AC3E}">
        <p14:creationId xmlns:p14="http://schemas.microsoft.com/office/powerpoint/2010/main" val="412019316"/>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quasar1.tbl – </a:t>
            </a:r>
            <a:r>
              <a:rPr lang="sk-SK" dirty="0"/>
              <a:t>00 00 00.972 +04 49 </a:t>
            </a:r>
            <a:r>
              <a:rPr lang="sk-SK" dirty="0" smtClean="0"/>
              <a:t>47.21</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 AVG</a:t>
            </a:r>
            <a:endParaRPr lang="en-US" dirty="0"/>
          </a:p>
        </p:txBody>
      </p:sp>
      <p:pic>
        <p:nvPicPr>
          <p:cNvPr id="2" name="Picture 1" descr="Screen Shot 2017-08-07 at 11.58.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7501"/>
            <a:ext cx="9144000" cy="3587921"/>
          </a:xfrm>
          <a:prstGeom prst="rect">
            <a:avLst/>
          </a:prstGeom>
        </p:spPr>
      </p:pic>
    </p:spTree>
    <p:extLst>
      <p:ext uri="{BB962C8B-B14F-4D97-AF65-F5344CB8AC3E}">
        <p14:creationId xmlns:p14="http://schemas.microsoft.com/office/powerpoint/2010/main" val="1031952013"/>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quasar3.tbl – </a:t>
            </a:r>
            <a:r>
              <a:rPr lang="fi-FI" dirty="0"/>
              <a:t>00 00 01.381 -01 19 30.05</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 BAD</a:t>
            </a:r>
            <a:endParaRPr lang="en-US" dirty="0"/>
          </a:p>
        </p:txBody>
      </p:sp>
      <p:pic>
        <p:nvPicPr>
          <p:cNvPr id="3" name="Picture 2" descr="Screen Shot 2017-08-07 at 12.31.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0802"/>
            <a:ext cx="9144000" cy="3395963"/>
          </a:xfrm>
          <a:prstGeom prst="rect">
            <a:avLst/>
          </a:prstGeom>
        </p:spPr>
      </p:pic>
    </p:spTree>
    <p:extLst>
      <p:ext uri="{BB962C8B-B14F-4D97-AF65-F5344CB8AC3E}">
        <p14:creationId xmlns:p14="http://schemas.microsoft.com/office/powerpoint/2010/main" val="3318641524"/>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quasar4.tbl – </a:t>
            </a:r>
            <a:r>
              <a:rPr lang="de-DE" dirty="0"/>
              <a:t>00 00 01.936 -00 14 27.51</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 OKAY</a:t>
            </a:r>
            <a:endParaRPr lang="en-US" dirty="0"/>
          </a:p>
        </p:txBody>
      </p:sp>
      <p:pic>
        <p:nvPicPr>
          <p:cNvPr id="2" name="Picture 1" descr="Screen Shot 2017-08-07 at 12.33.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370"/>
            <a:ext cx="9144000" cy="2754923"/>
          </a:xfrm>
          <a:prstGeom prst="rect">
            <a:avLst/>
          </a:prstGeom>
        </p:spPr>
      </p:pic>
      <p:pic>
        <p:nvPicPr>
          <p:cNvPr id="4" name="Picture 3" descr="Screen Shot 2017-08-07 at 12.33.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23011"/>
            <a:ext cx="9144000" cy="2834989"/>
          </a:xfrm>
          <a:prstGeom prst="rect">
            <a:avLst/>
          </a:prstGeom>
        </p:spPr>
      </p:pic>
    </p:spTree>
    <p:extLst>
      <p:ext uri="{BB962C8B-B14F-4D97-AF65-F5344CB8AC3E}">
        <p14:creationId xmlns:p14="http://schemas.microsoft.com/office/powerpoint/2010/main" val="507006531"/>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quasar10.tbl – </a:t>
            </a:r>
            <a:r>
              <a:rPr lang="pl-PL" dirty="0"/>
              <a:t>00 00 07.060 +06 03 33.87</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 BAD</a:t>
            </a:r>
            <a:endParaRPr lang="en-US" dirty="0"/>
          </a:p>
        </p:txBody>
      </p:sp>
      <p:pic>
        <p:nvPicPr>
          <p:cNvPr id="3" name="Picture 2" descr="Screen Shot 2017-08-07 at 12.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2088"/>
            <a:ext cx="9144000" cy="3489939"/>
          </a:xfrm>
          <a:prstGeom prst="rect">
            <a:avLst/>
          </a:prstGeom>
        </p:spPr>
      </p:pic>
    </p:spTree>
    <p:extLst>
      <p:ext uri="{BB962C8B-B14F-4D97-AF65-F5344CB8AC3E}">
        <p14:creationId xmlns:p14="http://schemas.microsoft.com/office/powerpoint/2010/main" val="163946300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quasar13.tbl – </a:t>
            </a:r>
            <a:r>
              <a:rPr lang="sk-SK" dirty="0"/>
              <a:t>00 00 11.164 -01 44 34.16</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 bad (</a:t>
            </a:r>
            <a:r>
              <a:rPr lang="nb-NO" dirty="0" err="1" smtClean="0"/>
              <a:t>but</a:t>
            </a:r>
            <a:r>
              <a:rPr lang="nb-NO" dirty="0" smtClean="0"/>
              <a:t> </a:t>
            </a:r>
            <a:r>
              <a:rPr lang="nb-NO" dirty="0" err="1" smtClean="0"/>
              <a:t>if</a:t>
            </a:r>
            <a:r>
              <a:rPr lang="nb-NO" dirty="0" smtClean="0"/>
              <a:t> </a:t>
            </a:r>
            <a:r>
              <a:rPr lang="nb-NO" dirty="0" err="1" smtClean="0"/>
              <a:t>got</a:t>
            </a:r>
            <a:r>
              <a:rPr lang="nb-NO" dirty="0" smtClean="0"/>
              <a:t> rid </a:t>
            </a:r>
            <a:r>
              <a:rPr lang="nb-NO" dirty="0" err="1" smtClean="0"/>
              <a:t>of</a:t>
            </a:r>
            <a:r>
              <a:rPr lang="nb-NO" dirty="0" smtClean="0"/>
              <a:t> </a:t>
            </a:r>
            <a:r>
              <a:rPr lang="nb-NO" dirty="0" err="1" smtClean="0"/>
              <a:t>white</a:t>
            </a:r>
            <a:r>
              <a:rPr lang="nb-NO" dirty="0" smtClean="0"/>
              <a:t> </a:t>
            </a:r>
            <a:r>
              <a:rPr lang="nb-NO" dirty="0" err="1" smtClean="0"/>
              <a:t>space</a:t>
            </a:r>
            <a:r>
              <a:rPr lang="is-IS" dirty="0" smtClean="0"/>
              <a:t>…)</a:t>
            </a:r>
            <a:endParaRPr lang="en-US" dirty="0"/>
          </a:p>
        </p:txBody>
      </p:sp>
      <p:pic>
        <p:nvPicPr>
          <p:cNvPr id="2" name="Picture 1" descr="Screen Shot 2017-08-07 at 12.44.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3675"/>
            <a:ext cx="9144000" cy="3789938"/>
          </a:xfrm>
          <a:prstGeom prst="rect">
            <a:avLst/>
          </a:prstGeom>
        </p:spPr>
      </p:pic>
    </p:spTree>
    <p:extLst>
      <p:ext uri="{BB962C8B-B14F-4D97-AF65-F5344CB8AC3E}">
        <p14:creationId xmlns:p14="http://schemas.microsoft.com/office/powerpoint/2010/main" val="62329985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quasar15.tbl – </a:t>
            </a:r>
            <a:r>
              <a:rPr lang="sk-SK" dirty="0"/>
              <a:t>00 00 12.600 -01 42 16.73</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 bad (</a:t>
            </a:r>
            <a:r>
              <a:rPr lang="nb-NO" dirty="0" err="1" smtClean="0"/>
              <a:t>but</a:t>
            </a:r>
            <a:r>
              <a:rPr lang="nb-NO" dirty="0" smtClean="0"/>
              <a:t> </a:t>
            </a:r>
            <a:r>
              <a:rPr lang="nb-NO" dirty="0" err="1" smtClean="0"/>
              <a:t>if</a:t>
            </a:r>
            <a:r>
              <a:rPr lang="nb-NO" dirty="0" smtClean="0"/>
              <a:t> </a:t>
            </a:r>
            <a:r>
              <a:rPr lang="nb-NO" dirty="0" err="1" smtClean="0"/>
              <a:t>got</a:t>
            </a:r>
            <a:r>
              <a:rPr lang="nb-NO" dirty="0" smtClean="0"/>
              <a:t> rid </a:t>
            </a:r>
            <a:r>
              <a:rPr lang="nb-NO" dirty="0" err="1" smtClean="0"/>
              <a:t>of</a:t>
            </a:r>
            <a:r>
              <a:rPr lang="nb-NO" dirty="0" smtClean="0"/>
              <a:t> </a:t>
            </a:r>
            <a:r>
              <a:rPr lang="nb-NO" dirty="0" err="1" smtClean="0"/>
              <a:t>white</a:t>
            </a:r>
            <a:r>
              <a:rPr lang="nb-NO" dirty="0" smtClean="0"/>
              <a:t> </a:t>
            </a:r>
            <a:r>
              <a:rPr lang="nb-NO" dirty="0" err="1" smtClean="0"/>
              <a:t>space</a:t>
            </a:r>
            <a:r>
              <a:rPr lang="nb-NO" dirty="0" smtClean="0"/>
              <a:t>)</a:t>
            </a:r>
            <a:endParaRPr lang="en-US" dirty="0"/>
          </a:p>
        </p:txBody>
      </p:sp>
      <p:pic>
        <p:nvPicPr>
          <p:cNvPr id="3" name="Picture 2" descr="Screen Shot 2017-08-07 at 12.46.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68695"/>
            <a:ext cx="9144000" cy="3540114"/>
          </a:xfrm>
          <a:prstGeom prst="rect">
            <a:avLst/>
          </a:prstGeom>
        </p:spPr>
      </p:pic>
    </p:spTree>
    <p:extLst>
      <p:ext uri="{BB962C8B-B14F-4D97-AF65-F5344CB8AC3E}">
        <p14:creationId xmlns:p14="http://schemas.microsoft.com/office/powerpoint/2010/main" val="418910983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6226"/>
            <a:ext cx="8229600" cy="1143000"/>
          </a:xfrm>
        </p:spPr>
        <p:txBody>
          <a:bodyPr/>
          <a:lstStyle/>
          <a:p>
            <a:r>
              <a:rPr lang="en-US" dirty="0" smtClean="0"/>
              <a:t>Week 8</a:t>
            </a:r>
            <a:endParaRPr lang="en-US" dirty="0"/>
          </a:p>
        </p:txBody>
      </p:sp>
    </p:spTree>
    <p:extLst>
      <p:ext uri="{BB962C8B-B14F-4D97-AF65-F5344CB8AC3E}">
        <p14:creationId xmlns:p14="http://schemas.microsoft.com/office/powerpoint/2010/main" val="1704979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8879"/>
            <a:ext cx="8229600" cy="1143000"/>
          </a:xfrm>
        </p:spPr>
        <p:txBody>
          <a:bodyPr/>
          <a:lstStyle/>
          <a:p>
            <a:r>
              <a:rPr lang="en-US" dirty="0" smtClean="0"/>
              <a:t>Best Quasars...</a:t>
            </a:r>
            <a:endParaRPr lang="en-US" dirty="0"/>
          </a:p>
        </p:txBody>
      </p:sp>
    </p:spTree>
    <p:extLst>
      <p:ext uri="{BB962C8B-B14F-4D97-AF65-F5344CB8AC3E}">
        <p14:creationId xmlns:p14="http://schemas.microsoft.com/office/powerpoint/2010/main" val="310491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7-03 at 8.59.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63" y="598825"/>
            <a:ext cx="7429500" cy="5803900"/>
          </a:xfrm>
          <a:prstGeom prst="rect">
            <a:avLst/>
          </a:prstGeom>
        </p:spPr>
      </p:pic>
      <p:sp>
        <p:nvSpPr>
          <p:cNvPr id="6" name="TextBox 5"/>
          <p:cNvSpPr txBox="1"/>
          <p:nvPr/>
        </p:nvSpPr>
        <p:spPr>
          <a:xfrm>
            <a:off x="2050276" y="6410260"/>
            <a:ext cx="5447001" cy="369332"/>
          </a:xfrm>
          <a:prstGeom prst="rect">
            <a:avLst/>
          </a:prstGeom>
          <a:noFill/>
        </p:spPr>
        <p:txBody>
          <a:bodyPr wrap="square" rtlCol="0">
            <a:spAutoFit/>
          </a:bodyPr>
          <a:lstStyle/>
          <a:p>
            <a:r>
              <a:rPr lang="en-US" b="1" dirty="0" smtClean="0"/>
              <a:t>**There should not be more than one observation?**</a:t>
            </a:r>
            <a:endParaRPr lang="en-US" b="1" dirty="0"/>
          </a:p>
        </p:txBody>
      </p:sp>
      <p:sp>
        <p:nvSpPr>
          <p:cNvPr id="7" name="TextBox 6"/>
          <p:cNvSpPr txBox="1"/>
          <p:nvPr/>
        </p:nvSpPr>
        <p:spPr>
          <a:xfrm>
            <a:off x="3427788" y="229493"/>
            <a:ext cx="4850279" cy="369332"/>
          </a:xfrm>
          <a:prstGeom prst="rect">
            <a:avLst/>
          </a:prstGeom>
          <a:noFill/>
        </p:spPr>
        <p:txBody>
          <a:bodyPr wrap="square" rtlCol="0">
            <a:spAutoFit/>
          </a:bodyPr>
          <a:lstStyle/>
          <a:p>
            <a:r>
              <a:rPr lang="en-US" dirty="0" smtClean="0"/>
              <a:t>Star 2 Round 2</a:t>
            </a:r>
            <a:endParaRPr lang="en-US" dirty="0"/>
          </a:p>
        </p:txBody>
      </p:sp>
      <p:sp>
        <p:nvSpPr>
          <p:cNvPr id="8" name="TextBox 7"/>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342401720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quasar60.tbl – </a:t>
            </a:r>
            <a:r>
              <a:rPr lang="is-IS" dirty="0"/>
              <a:t>16 07 44.826 +18 46 48.26</a:t>
            </a:r>
            <a:r>
              <a:rPr lang="it-IT" dirty="0" smtClean="0"/>
              <a:t>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 GREAT </a:t>
            </a:r>
            <a:endParaRPr lang="en-US" dirty="0"/>
          </a:p>
        </p:txBody>
      </p:sp>
      <p:pic>
        <p:nvPicPr>
          <p:cNvPr id="2" name="Picture 1" descr="Screen Shot 2017-08-07 at 4.23.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4537"/>
            <a:ext cx="9144000" cy="4077141"/>
          </a:xfrm>
          <a:prstGeom prst="rect">
            <a:avLst/>
          </a:prstGeom>
        </p:spPr>
      </p:pic>
    </p:spTree>
    <p:extLst>
      <p:ext uri="{BB962C8B-B14F-4D97-AF65-F5344CB8AC3E}">
        <p14:creationId xmlns:p14="http://schemas.microsoft.com/office/powerpoint/2010/main" val="3889511290"/>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quasar11.tbl – </a:t>
            </a:r>
            <a:r>
              <a:rPr lang="sk-SK" dirty="0"/>
              <a:t>00 00 07.589 +00 29 43.27</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 </a:t>
            </a:r>
            <a:r>
              <a:rPr lang="nb-NO" dirty="0" err="1" smtClean="0"/>
              <a:t>great</a:t>
            </a:r>
            <a:r>
              <a:rPr lang="nb-NO" dirty="0" smtClean="0"/>
              <a:t> (</a:t>
            </a:r>
            <a:r>
              <a:rPr lang="nb-NO" dirty="0" err="1" smtClean="0"/>
              <a:t>mimics</a:t>
            </a:r>
            <a:r>
              <a:rPr lang="nb-NO" dirty="0" smtClean="0"/>
              <a:t> </a:t>
            </a:r>
            <a:r>
              <a:rPr lang="nb-NO" dirty="0" err="1" smtClean="0"/>
              <a:t>getting</a:t>
            </a:r>
            <a:r>
              <a:rPr lang="nb-NO" dirty="0" smtClean="0"/>
              <a:t> rid </a:t>
            </a:r>
            <a:r>
              <a:rPr lang="nb-NO" dirty="0" err="1" smtClean="0"/>
              <a:t>of</a:t>
            </a:r>
            <a:r>
              <a:rPr lang="nb-NO" dirty="0" smtClean="0"/>
              <a:t> </a:t>
            </a:r>
            <a:r>
              <a:rPr lang="nb-NO" dirty="0" err="1" smtClean="0"/>
              <a:t>white</a:t>
            </a:r>
            <a:r>
              <a:rPr lang="nb-NO" dirty="0" smtClean="0"/>
              <a:t> </a:t>
            </a:r>
            <a:r>
              <a:rPr lang="nb-NO" dirty="0" err="1" smtClean="0"/>
              <a:t>space</a:t>
            </a:r>
            <a:r>
              <a:rPr lang="nb-NO" dirty="0" smtClean="0"/>
              <a:t>)</a:t>
            </a:r>
            <a:endParaRPr lang="en-US" dirty="0"/>
          </a:p>
        </p:txBody>
      </p:sp>
      <p:pic>
        <p:nvPicPr>
          <p:cNvPr id="2" name="Picture 1" descr="Screen Shot 2017-08-07 at 12.39.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0997"/>
            <a:ext cx="9144000" cy="3779964"/>
          </a:xfrm>
          <a:prstGeom prst="rect">
            <a:avLst/>
          </a:prstGeom>
        </p:spPr>
      </p:pic>
    </p:spTree>
    <p:extLst>
      <p:ext uri="{BB962C8B-B14F-4D97-AF65-F5344CB8AC3E}">
        <p14:creationId xmlns:p14="http://schemas.microsoft.com/office/powerpoint/2010/main" val="407540240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1200329"/>
          </a:xfrm>
          <a:prstGeom prst="rect">
            <a:avLst/>
          </a:prstGeom>
          <a:noFill/>
        </p:spPr>
        <p:txBody>
          <a:bodyPr wrap="square" rtlCol="0">
            <a:spAutoFit/>
          </a:bodyPr>
          <a:lstStyle/>
          <a:p>
            <a:r>
              <a:rPr lang="en-US" dirty="0" smtClean="0"/>
              <a:t>quasar12.tbl – </a:t>
            </a:r>
            <a:r>
              <a:rPr lang="is-IS" dirty="0"/>
              <a:t>00 00 09.278 +02 06 21.99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 more random (not </a:t>
            </a:r>
            <a:r>
              <a:rPr lang="nb-NO" dirty="0" err="1" smtClean="0"/>
              <a:t>quite</a:t>
            </a:r>
            <a:r>
              <a:rPr lang="nb-NO" dirty="0" smtClean="0"/>
              <a:t> as </a:t>
            </a:r>
            <a:r>
              <a:rPr lang="nb-NO" dirty="0" err="1" smtClean="0"/>
              <a:t>good</a:t>
            </a:r>
            <a:r>
              <a:rPr lang="nb-NO" dirty="0" smtClean="0"/>
              <a:t> as last </a:t>
            </a:r>
            <a:r>
              <a:rPr lang="nb-NO" dirty="0" err="1" smtClean="0"/>
              <a:t>one</a:t>
            </a:r>
            <a:r>
              <a:rPr lang="nb-NO" dirty="0" smtClean="0"/>
              <a:t>)</a:t>
            </a:r>
            <a:endParaRPr lang="en-US" dirty="0"/>
          </a:p>
        </p:txBody>
      </p:sp>
      <p:pic>
        <p:nvPicPr>
          <p:cNvPr id="3" name="Picture 2" descr="Screen Shot 2017-08-07 at 12.4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2830"/>
            <a:ext cx="9144000" cy="3574543"/>
          </a:xfrm>
          <a:prstGeom prst="rect">
            <a:avLst/>
          </a:prstGeom>
        </p:spPr>
      </p:pic>
    </p:spTree>
    <p:extLst>
      <p:ext uri="{BB962C8B-B14F-4D97-AF65-F5344CB8AC3E}">
        <p14:creationId xmlns:p14="http://schemas.microsoft.com/office/powerpoint/2010/main" val="3083422551"/>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quasar74.tbl – </a:t>
            </a:r>
            <a:r>
              <a:rPr lang="pt-BR" dirty="0" smtClean="0"/>
              <a:t>16 </a:t>
            </a:r>
            <a:r>
              <a:rPr lang="pt-BR" dirty="0"/>
              <a:t>19 02.497 +30 30 </a:t>
            </a:r>
            <a:r>
              <a:rPr lang="pt-BR" dirty="0" smtClean="0"/>
              <a:t>51.62 –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2" name="Picture 1" descr="Screen Shot 2017-08-07 at 4.39.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2216"/>
            <a:ext cx="9144000" cy="4070071"/>
          </a:xfrm>
          <a:prstGeom prst="rect">
            <a:avLst/>
          </a:prstGeom>
        </p:spPr>
      </p:pic>
    </p:spTree>
    <p:extLst>
      <p:ext uri="{BB962C8B-B14F-4D97-AF65-F5344CB8AC3E}">
        <p14:creationId xmlns:p14="http://schemas.microsoft.com/office/powerpoint/2010/main" val="3308424467"/>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quasar74.tbl – </a:t>
            </a:r>
            <a:r>
              <a:rPr lang="pt-BR" dirty="0" smtClean="0"/>
              <a:t>16 </a:t>
            </a:r>
            <a:r>
              <a:rPr lang="pt-BR" dirty="0"/>
              <a:t>19 02.497 +30 30 </a:t>
            </a:r>
            <a:r>
              <a:rPr lang="pt-BR" dirty="0" smtClean="0"/>
              <a:t>51.62 –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4.39.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97"/>
            <a:ext cx="9144000" cy="4247385"/>
          </a:xfrm>
          <a:prstGeom prst="rect">
            <a:avLst/>
          </a:prstGeom>
        </p:spPr>
      </p:pic>
    </p:spTree>
    <p:extLst>
      <p:ext uri="{BB962C8B-B14F-4D97-AF65-F5344CB8AC3E}">
        <p14:creationId xmlns:p14="http://schemas.microsoft.com/office/powerpoint/2010/main" val="2450278929"/>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quasar76.tbl – </a:t>
            </a:r>
            <a:r>
              <a:rPr lang="is-IS" dirty="0"/>
              <a:t>16 04 41.472 +16 45 38.34</a:t>
            </a:r>
            <a:r>
              <a:rPr lang="pt-BR" dirty="0" smtClean="0"/>
              <a:t> –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2" name="Picture 1" descr="Screen Shot 2017-08-07 at 4.42.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8543"/>
            <a:ext cx="9144000" cy="4292918"/>
          </a:xfrm>
          <a:prstGeom prst="rect">
            <a:avLst/>
          </a:prstGeom>
        </p:spPr>
      </p:pic>
    </p:spTree>
    <p:extLst>
      <p:ext uri="{BB962C8B-B14F-4D97-AF65-F5344CB8AC3E}">
        <p14:creationId xmlns:p14="http://schemas.microsoft.com/office/powerpoint/2010/main" val="391303290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quasar51.tbl – </a:t>
            </a:r>
            <a:r>
              <a:rPr lang="pt-BR" dirty="0"/>
              <a:t>15 43 29.473 +33 59 08.71</a:t>
            </a:r>
            <a:r>
              <a:rPr lang="it-IT" dirty="0" smtClean="0"/>
              <a:t>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2" name="Picture 1" descr="Screen Shot 2017-08-07 at 3.56.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4463"/>
            <a:ext cx="9144000" cy="2716271"/>
          </a:xfrm>
          <a:prstGeom prst="rect">
            <a:avLst/>
          </a:prstGeom>
        </p:spPr>
      </p:pic>
      <p:pic>
        <p:nvPicPr>
          <p:cNvPr id="5" name="Picture 4" descr="Screen Shot 2017-08-07 at 3.5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50734"/>
            <a:ext cx="9144000" cy="2807266"/>
          </a:xfrm>
          <a:prstGeom prst="rect">
            <a:avLst/>
          </a:prstGeom>
        </p:spPr>
      </p:pic>
    </p:spTree>
    <p:extLst>
      <p:ext uri="{BB962C8B-B14F-4D97-AF65-F5344CB8AC3E}">
        <p14:creationId xmlns:p14="http://schemas.microsoft.com/office/powerpoint/2010/main" val="4041752968"/>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9488"/>
            <a:ext cx="8229600" cy="1143000"/>
          </a:xfrm>
        </p:spPr>
        <p:txBody>
          <a:bodyPr/>
          <a:lstStyle/>
          <a:p>
            <a:r>
              <a:rPr lang="en-US" dirty="0" smtClean="0"/>
              <a:t>Others</a:t>
            </a:r>
            <a:r>
              <a:rPr lang="is-IS" dirty="0" smtClean="0"/>
              <a:t>…</a:t>
            </a:r>
            <a:endParaRPr lang="en-US" dirty="0"/>
          </a:p>
        </p:txBody>
      </p:sp>
    </p:spTree>
    <p:extLst>
      <p:ext uri="{BB962C8B-B14F-4D97-AF65-F5344CB8AC3E}">
        <p14:creationId xmlns:p14="http://schemas.microsoft.com/office/powerpoint/2010/main" val="2862598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quasar74.tbl – </a:t>
            </a:r>
            <a:r>
              <a:rPr lang="pt-BR" dirty="0" smtClean="0"/>
              <a:t>16 </a:t>
            </a:r>
            <a:r>
              <a:rPr lang="pt-BR" dirty="0"/>
              <a:t>19 02.497 +30 30 </a:t>
            </a:r>
            <a:r>
              <a:rPr lang="pt-BR" dirty="0" smtClean="0"/>
              <a:t>51.62 –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4.39.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0279"/>
            <a:ext cx="9144000" cy="4368748"/>
          </a:xfrm>
          <a:prstGeom prst="rect">
            <a:avLst/>
          </a:prstGeom>
        </p:spPr>
      </p:pic>
    </p:spTree>
    <p:extLst>
      <p:ext uri="{BB962C8B-B14F-4D97-AF65-F5344CB8AC3E}">
        <p14:creationId xmlns:p14="http://schemas.microsoft.com/office/powerpoint/2010/main" val="3241042285"/>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quasar30.tbl – </a:t>
            </a:r>
            <a:r>
              <a:rPr lang="sk-SK" dirty="0"/>
              <a:t>13 33 35.785 +16 49 03.96</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2" name="Picture 1" descr="Screen Shot 2017-08-07 at 3.33.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6603"/>
            <a:ext cx="9144000" cy="3581597"/>
          </a:xfrm>
          <a:prstGeom prst="rect">
            <a:avLst/>
          </a:prstGeom>
        </p:spPr>
      </p:pic>
    </p:spTree>
    <p:extLst>
      <p:ext uri="{BB962C8B-B14F-4D97-AF65-F5344CB8AC3E}">
        <p14:creationId xmlns:p14="http://schemas.microsoft.com/office/powerpoint/2010/main" val="11581874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6659"/>
            <a:ext cx="8229600" cy="1143000"/>
          </a:xfrm>
        </p:spPr>
        <p:txBody>
          <a:bodyPr>
            <a:normAutofit fontScale="90000"/>
          </a:bodyPr>
          <a:lstStyle/>
          <a:p>
            <a:r>
              <a:rPr lang="en-US" dirty="0" smtClean="0">
                <a:sym typeface="Wingdings"/>
              </a:rPr>
              <a:t> Went back to editing the light curve software  reworked using strongest coding practices I know  one while loop that produces phase-folded light curves for any number of </a:t>
            </a:r>
            <a:r>
              <a:rPr lang="en-US" dirty="0" err="1" smtClean="0">
                <a:sym typeface="Wingdings"/>
              </a:rPr>
              <a:t>oid’s</a:t>
            </a:r>
            <a:r>
              <a:rPr lang="en-US" dirty="0" smtClean="0">
                <a:sym typeface="Wingdings"/>
              </a:rPr>
              <a:t>, i.e. however many there happen to be for the star we are working with (while loop instead of for loop precisely because number of </a:t>
            </a:r>
            <a:r>
              <a:rPr lang="en-US" dirty="0" err="1" smtClean="0">
                <a:sym typeface="Wingdings"/>
              </a:rPr>
              <a:t>oid’s</a:t>
            </a:r>
            <a:r>
              <a:rPr lang="en-US" dirty="0" smtClean="0">
                <a:sym typeface="Wingdings"/>
              </a:rPr>
              <a:t> is not fixed</a:t>
            </a:r>
            <a:endParaRPr lang="en-US" dirty="0"/>
          </a:p>
        </p:txBody>
      </p:sp>
      <p:sp>
        <p:nvSpPr>
          <p:cNvPr id="4" name="TextBox 3"/>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146982762"/>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quasar36.tbl – </a:t>
            </a:r>
            <a:r>
              <a:rPr lang="de-DE" dirty="0"/>
              <a:t>14 23 26.054 +32 52 20.37</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3.40.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6706"/>
            <a:ext cx="9144000" cy="2723245"/>
          </a:xfrm>
          <a:prstGeom prst="rect">
            <a:avLst/>
          </a:prstGeom>
        </p:spPr>
      </p:pic>
      <p:pic>
        <p:nvPicPr>
          <p:cNvPr id="4" name="Picture 3" descr="Screen Shot 2017-08-07 at 3.40.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39199"/>
            <a:ext cx="9144000" cy="2718801"/>
          </a:xfrm>
          <a:prstGeom prst="rect">
            <a:avLst/>
          </a:prstGeom>
        </p:spPr>
      </p:pic>
    </p:spTree>
    <p:extLst>
      <p:ext uri="{BB962C8B-B14F-4D97-AF65-F5344CB8AC3E}">
        <p14:creationId xmlns:p14="http://schemas.microsoft.com/office/powerpoint/2010/main" val="78219392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quasar38.tbl – </a:t>
            </a:r>
            <a:r>
              <a:rPr lang="is-IS" dirty="0"/>
              <a:t>07 45 21.785 +47 34 36.44</a:t>
            </a:r>
            <a:r>
              <a:rPr lang="is-IS" dirty="0" smtClean="0"/>
              <a:t> </a:t>
            </a:r>
            <a:r>
              <a:rPr lang="pt-BR" dirty="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2" name="Picture 1" descr="Screen Shot 2017-08-07 at 3.44.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4133"/>
            <a:ext cx="9144000" cy="3790806"/>
          </a:xfrm>
          <a:prstGeom prst="rect">
            <a:avLst/>
          </a:prstGeom>
        </p:spPr>
      </p:pic>
    </p:spTree>
    <p:extLst>
      <p:ext uri="{BB962C8B-B14F-4D97-AF65-F5344CB8AC3E}">
        <p14:creationId xmlns:p14="http://schemas.microsoft.com/office/powerpoint/2010/main" val="2246212907"/>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quasar50.tbl – </a:t>
            </a:r>
            <a:r>
              <a:rPr lang="it-IT" dirty="0"/>
              <a:t>12 38 20.198 +17 50 </a:t>
            </a:r>
            <a:r>
              <a:rPr lang="it-IT" dirty="0" smtClean="0"/>
              <a:t>39.15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3.50.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61" y="954371"/>
            <a:ext cx="7675637" cy="2401700"/>
          </a:xfrm>
          <a:prstGeom prst="rect">
            <a:avLst/>
          </a:prstGeom>
        </p:spPr>
      </p:pic>
      <p:pic>
        <p:nvPicPr>
          <p:cNvPr id="4" name="Picture 3" descr="Screen Shot 2017-08-07 at 3.50.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47" y="3494526"/>
            <a:ext cx="7507558" cy="3193373"/>
          </a:xfrm>
          <a:prstGeom prst="rect">
            <a:avLst/>
          </a:prstGeom>
        </p:spPr>
      </p:pic>
    </p:spTree>
    <p:extLst>
      <p:ext uri="{BB962C8B-B14F-4D97-AF65-F5344CB8AC3E}">
        <p14:creationId xmlns:p14="http://schemas.microsoft.com/office/powerpoint/2010/main" val="2150851679"/>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quasar53.tbl – </a:t>
            </a:r>
            <a:r>
              <a:rPr lang="de-DE" dirty="0"/>
              <a:t>15 49 43.330 +21 14 03.39</a:t>
            </a:r>
            <a:r>
              <a:rPr lang="it-IT" dirty="0" smtClean="0"/>
              <a:t>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4.00.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1555"/>
            <a:ext cx="9144000" cy="3855927"/>
          </a:xfrm>
          <a:prstGeom prst="rect">
            <a:avLst/>
          </a:prstGeom>
        </p:spPr>
      </p:pic>
    </p:spTree>
    <p:extLst>
      <p:ext uri="{BB962C8B-B14F-4D97-AF65-F5344CB8AC3E}">
        <p14:creationId xmlns:p14="http://schemas.microsoft.com/office/powerpoint/2010/main" val="341131543"/>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quasar53.tbl – </a:t>
            </a:r>
            <a:r>
              <a:rPr lang="de-DE" dirty="0"/>
              <a:t>15 49 43.330 +21 14 03.39</a:t>
            </a:r>
            <a:r>
              <a:rPr lang="it-IT" dirty="0" smtClean="0"/>
              <a:t>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2" name="Picture 1" descr="Screen Shot 2017-08-07 at 4.00.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8258"/>
            <a:ext cx="9144000" cy="3985963"/>
          </a:xfrm>
          <a:prstGeom prst="rect">
            <a:avLst/>
          </a:prstGeom>
        </p:spPr>
      </p:pic>
    </p:spTree>
    <p:extLst>
      <p:ext uri="{BB962C8B-B14F-4D97-AF65-F5344CB8AC3E}">
        <p14:creationId xmlns:p14="http://schemas.microsoft.com/office/powerpoint/2010/main" val="3535784514"/>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quasar53.tbl – </a:t>
            </a:r>
            <a:r>
              <a:rPr lang="de-DE" dirty="0"/>
              <a:t>15 49 43.330 +21 14 03.39</a:t>
            </a:r>
            <a:r>
              <a:rPr lang="it-IT" dirty="0" smtClean="0"/>
              <a:t>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4.00.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9331"/>
            <a:ext cx="9144000" cy="4119696"/>
          </a:xfrm>
          <a:prstGeom prst="rect">
            <a:avLst/>
          </a:prstGeom>
        </p:spPr>
      </p:pic>
    </p:spTree>
    <p:extLst>
      <p:ext uri="{BB962C8B-B14F-4D97-AF65-F5344CB8AC3E}">
        <p14:creationId xmlns:p14="http://schemas.microsoft.com/office/powerpoint/2010/main" val="3770825566"/>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quasar62.tbl – </a:t>
            </a:r>
            <a:r>
              <a:rPr lang="nb-NO" dirty="0"/>
              <a:t>22 15 11.934 -00 45 50.02</a:t>
            </a:r>
            <a:r>
              <a:rPr lang="it-IT" dirty="0" smtClean="0"/>
              <a:t>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4.26.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2363"/>
            <a:ext cx="9144000" cy="3357053"/>
          </a:xfrm>
          <a:prstGeom prst="rect">
            <a:avLst/>
          </a:prstGeom>
        </p:spPr>
      </p:pic>
    </p:spTree>
    <p:extLst>
      <p:ext uri="{BB962C8B-B14F-4D97-AF65-F5344CB8AC3E}">
        <p14:creationId xmlns:p14="http://schemas.microsoft.com/office/powerpoint/2010/main" val="2128221423"/>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quasar62.tbl – </a:t>
            </a:r>
            <a:r>
              <a:rPr lang="nb-NO" dirty="0"/>
              <a:t>22 15 11.934 -00 45 50.02</a:t>
            </a:r>
            <a:r>
              <a:rPr lang="it-IT" dirty="0" smtClean="0"/>
              <a:t>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2" name="Picture 1" descr="Screen Shot 2017-08-07 at 4.27.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7921"/>
            <a:ext cx="9144000" cy="5042539"/>
          </a:xfrm>
          <a:prstGeom prst="rect">
            <a:avLst/>
          </a:prstGeom>
        </p:spPr>
      </p:pic>
    </p:spTree>
    <p:extLst>
      <p:ext uri="{BB962C8B-B14F-4D97-AF65-F5344CB8AC3E}">
        <p14:creationId xmlns:p14="http://schemas.microsoft.com/office/powerpoint/2010/main" val="3738815245"/>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quasar70.tbl – </a:t>
            </a:r>
            <a:r>
              <a:rPr lang="de-DE" dirty="0"/>
              <a:t>14 25 01.461 +38 21 00.53</a:t>
            </a:r>
            <a:r>
              <a:rPr lang="it-IT" dirty="0" smtClean="0"/>
              <a:t>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4.33.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3988"/>
            <a:ext cx="9144000" cy="4020951"/>
          </a:xfrm>
          <a:prstGeom prst="rect">
            <a:avLst/>
          </a:prstGeom>
        </p:spPr>
      </p:pic>
    </p:spTree>
    <p:extLst>
      <p:ext uri="{BB962C8B-B14F-4D97-AF65-F5344CB8AC3E}">
        <p14:creationId xmlns:p14="http://schemas.microsoft.com/office/powerpoint/2010/main" val="83128928"/>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quasar73.tbl – </a:t>
            </a:r>
            <a:r>
              <a:rPr lang="is-IS" dirty="0"/>
              <a:t>12 36 38.282 +03 02 50.36</a:t>
            </a:r>
            <a:r>
              <a:rPr lang="it-IT" dirty="0" smtClean="0"/>
              <a:t>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2" name="Picture 1" descr="Screen Shot 2017-08-07 at 4.3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1182"/>
            <a:ext cx="9144000" cy="4235691"/>
          </a:xfrm>
          <a:prstGeom prst="rect">
            <a:avLst/>
          </a:prstGeom>
        </p:spPr>
      </p:pic>
    </p:spTree>
    <p:extLst>
      <p:ext uri="{BB962C8B-B14F-4D97-AF65-F5344CB8AC3E}">
        <p14:creationId xmlns:p14="http://schemas.microsoft.com/office/powerpoint/2010/main" val="37076563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Perhaps most important thing from this slideshow</a:t>
            </a:r>
            <a:r>
              <a:rPr lang="is-IS" dirty="0" smtClean="0"/>
              <a: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This </a:t>
            </a:r>
            <a:r>
              <a:rPr lang="en-US" dirty="0" err="1" smtClean="0"/>
              <a:t>ppt</a:t>
            </a:r>
            <a:r>
              <a:rPr lang="en-US" dirty="0" smtClean="0"/>
              <a:t> details a lot of work I did summer 2017. Later in the </a:t>
            </a:r>
            <a:r>
              <a:rPr lang="en-US" dirty="0" err="1" smtClean="0"/>
              <a:t>ppt</a:t>
            </a:r>
            <a:r>
              <a:rPr lang="en-US" dirty="0" smtClean="0"/>
              <a:t>, I include many light curves, many of which may want to be used for </a:t>
            </a:r>
            <a:r>
              <a:rPr lang="en-US" dirty="0" err="1" smtClean="0"/>
              <a:t>zooniverse</a:t>
            </a:r>
            <a:r>
              <a:rPr lang="en-US" dirty="0" smtClean="0"/>
              <a:t> project (not this LC but the found source), so I have detailed above each LC information about it that will enable one to ‘re-find’ it!</a:t>
            </a:r>
          </a:p>
          <a:p>
            <a:pPr lvl="1"/>
            <a:r>
              <a:rPr lang="en-US" dirty="0" smtClean="0"/>
              <a:t>The way I did this (in general): star#.</a:t>
            </a:r>
            <a:r>
              <a:rPr lang="en-US" dirty="0" err="1" smtClean="0"/>
              <a:t>tbl</a:t>
            </a:r>
            <a:r>
              <a:rPr lang="en-US" dirty="0" smtClean="0"/>
              <a:t> – RA DEC coordinate – period – where I found it</a:t>
            </a:r>
          </a:p>
          <a:p>
            <a:pPr lvl="1"/>
            <a:r>
              <a:rPr lang="en-US" smtClean="0"/>
              <a:t>Here is a specific example: lyrae9</a:t>
            </a:r>
            <a:r>
              <a:rPr lang="en-US" dirty="0"/>
              <a:t>.tbl – </a:t>
            </a:r>
            <a:r>
              <a:rPr lang="is-IS" dirty="0"/>
              <a:t>20 48 14.9 +00 07 05</a:t>
            </a:r>
            <a:r>
              <a:rPr lang="de-DE" dirty="0"/>
              <a:t> – </a:t>
            </a:r>
            <a:r>
              <a:rPr lang="cs-CZ" dirty="0"/>
              <a:t>period: 0.5851614753091116  – </a:t>
            </a:r>
            <a:r>
              <a:rPr lang="en-US" dirty="0">
                <a:hlinkClick r:id="rId2"/>
              </a:rPr>
              <a:t>http://vizier.cfa.harvard.edu/viz-bin/VizieR-3?-source=J/MNRAS/398/1757/lyraes</a:t>
            </a:r>
            <a:endParaRPr lang="en-US" dirty="0"/>
          </a:p>
          <a:p>
            <a:pPr lvl="1"/>
            <a:endParaRPr lang="en-US" dirty="0"/>
          </a:p>
        </p:txBody>
      </p:sp>
    </p:spTree>
    <p:extLst>
      <p:ext uri="{BB962C8B-B14F-4D97-AF65-F5344CB8AC3E}">
        <p14:creationId xmlns:p14="http://schemas.microsoft.com/office/powerpoint/2010/main" val="1430174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7050" y="61199"/>
            <a:ext cx="7309749" cy="1239258"/>
          </a:xfrm>
        </p:spPr>
        <p:txBody>
          <a:bodyPr/>
          <a:lstStyle/>
          <a:p>
            <a:pPr>
              <a:buFont typeface="Wingdings" charset="0"/>
              <a:buChar char="à"/>
            </a:pPr>
            <a:r>
              <a:rPr lang="en-US" dirty="0" smtClean="0">
                <a:sym typeface="Wingdings"/>
              </a:rPr>
              <a:t> debugging  more debugging </a:t>
            </a:r>
          </a:p>
          <a:p>
            <a:pPr marL="0" indent="0">
              <a:buNone/>
            </a:pPr>
            <a:r>
              <a:rPr lang="en-US" dirty="0" smtClean="0">
                <a:sym typeface="Wingdings"/>
              </a:rPr>
              <a:t>Then one fine morning ---</a:t>
            </a:r>
          </a:p>
        </p:txBody>
      </p:sp>
      <p:pic>
        <p:nvPicPr>
          <p:cNvPr id="4" name="Picture 3" descr="Screen Shot 2017-07-03 at 12.2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47" y="3931971"/>
            <a:ext cx="3368181" cy="2618415"/>
          </a:xfrm>
          <a:prstGeom prst="rect">
            <a:avLst/>
          </a:prstGeom>
        </p:spPr>
      </p:pic>
      <p:pic>
        <p:nvPicPr>
          <p:cNvPr id="5" name="Picture 4" descr="Screen Shot 2017-07-03 at 12.25.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292" y="1300457"/>
            <a:ext cx="3537190" cy="2703170"/>
          </a:xfrm>
          <a:prstGeom prst="rect">
            <a:avLst/>
          </a:prstGeom>
        </p:spPr>
      </p:pic>
      <p:pic>
        <p:nvPicPr>
          <p:cNvPr id="6" name="Picture 5" descr="Screen Shot 2017-07-03 at 12.26.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272" y="4003627"/>
            <a:ext cx="3274404" cy="2546759"/>
          </a:xfrm>
          <a:prstGeom prst="rect">
            <a:avLst/>
          </a:prstGeom>
        </p:spPr>
      </p:pic>
      <p:sp>
        <p:nvSpPr>
          <p:cNvPr id="7" name="TextBox 6"/>
          <p:cNvSpPr txBox="1"/>
          <p:nvPr/>
        </p:nvSpPr>
        <p:spPr>
          <a:xfrm>
            <a:off x="0" y="-32420"/>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1803561741"/>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quasar76.tbl – </a:t>
            </a:r>
            <a:r>
              <a:rPr lang="is-IS" dirty="0"/>
              <a:t>16 04 41.472 +16 45 38.34</a:t>
            </a:r>
            <a:r>
              <a:rPr lang="pt-BR" dirty="0" smtClean="0"/>
              <a:t> –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4.4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5484"/>
            <a:ext cx="9144000" cy="4209456"/>
          </a:xfrm>
          <a:prstGeom prst="rect">
            <a:avLst/>
          </a:prstGeom>
        </p:spPr>
      </p:pic>
    </p:spTree>
    <p:extLst>
      <p:ext uri="{BB962C8B-B14F-4D97-AF65-F5344CB8AC3E}">
        <p14:creationId xmlns:p14="http://schemas.microsoft.com/office/powerpoint/2010/main" val="1512939800"/>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quasar80.tbl – </a:t>
            </a:r>
            <a:r>
              <a:rPr lang="is-IS" dirty="0" smtClean="0"/>
              <a:t>13 </a:t>
            </a:r>
            <a:r>
              <a:rPr lang="is-IS" dirty="0"/>
              <a:t>07 53.478 +11 58 </a:t>
            </a:r>
            <a:r>
              <a:rPr lang="is-IS" dirty="0" smtClean="0"/>
              <a:t>03.34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2" name="Picture 1" descr="Screen Shot 2017-08-07 at 4.45.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079"/>
            <a:ext cx="9144000" cy="4529881"/>
          </a:xfrm>
          <a:prstGeom prst="rect">
            <a:avLst/>
          </a:prstGeom>
        </p:spPr>
      </p:pic>
    </p:spTree>
    <p:extLst>
      <p:ext uri="{BB962C8B-B14F-4D97-AF65-F5344CB8AC3E}">
        <p14:creationId xmlns:p14="http://schemas.microsoft.com/office/powerpoint/2010/main" val="33226662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861" y="31041"/>
            <a:ext cx="8651139" cy="923330"/>
          </a:xfrm>
          <a:prstGeom prst="rect">
            <a:avLst/>
          </a:prstGeom>
          <a:noFill/>
        </p:spPr>
        <p:txBody>
          <a:bodyPr wrap="square" rtlCol="0">
            <a:spAutoFit/>
          </a:bodyPr>
          <a:lstStyle/>
          <a:p>
            <a:r>
              <a:rPr lang="en-US" dirty="0" smtClean="0"/>
              <a:t>quasar80.tbl – </a:t>
            </a:r>
            <a:r>
              <a:rPr lang="is-IS" dirty="0" smtClean="0"/>
              <a:t>13 </a:t>
            </a:r>
            <a:r>
              <a:rPr lang="is-IS" dirty="0"/>
              <a:t>07 53.478 +11 58 </a:t>
            </a:r>
            <a:r>
              <a:rPr lang="is-IS" dirty="0" smtClean="0"/>
              <a:t>03.34 </a:t>
            </a:r>
            <a:r>
              <a:rPr lang="pt-BR" dirty="0" smtClean="0"/>
              <a:t>– </a:t>
            </a:r>
            <a:r>
              <a:rPr lang="nb-NO" dirty="0" smtClean="0"/>
              <a:t> </a:t>
            </a:r>
            <a:r>
              <a:rPr lang="nb-NO" dirty="0">
                <a:hlinkClick r:id="rId2"/>
              </a:rPr>
              <a:t>http://vizier.cfa.harvard.edu/viz-bin/VizieR-3?-source=VII/270/dr10q&amp;-out.max=50&amp;-out.form=HTML%20Table&amp;-out.add=_r&amp;-out.add=_RAJ,_DEJ&amp;-sort=_r&amp;-oc.form=</a:t>
            </a:r>
            <a:r>
              <a:rPr lang="nb-NO" dirty="0" smtClean="0">
                <a:hlinkClick r:id="rId2"/>
              </a:rPr>
              <a:t>sexa</a:t>
            </a:r>
            <a:r>
              <a:rPr lang="nb-NO" dirty="0" smtClean="0"/>
              <a:t> </a:t>
            </a:r>
            <a:endParaRPr lang="en-US" dirty="0"/>
          </a:p>
        </p:txBody>
      </p:sp>
      <p:pic>
        <p:nvPicPr>
          <p:cNvPr id="3" name="Picture 2" descr="Screen Shot 2017-08-07 at 4.45.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1752"/>
            <a:ext cx="9144000" cy="4486557"/>
          </a:xfrm>
          <a:prstGeom prst="rect">
            <a:avLst/>
          </a:prstGeom>
        </p:spPr>
      </p:pic>
    </p:spTree>
    <p:extLst>
      <p:ext uri="{BB962C8B-B14F-4D97-AF65-F5344CB8AC3E}">
        <p14:creationId xmlns:p14="http://schemas.microsoft.com/office/powerpoint/2010/main" val="28729171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03 at 12.2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476" y="596681"/>
            <a:ext cx="7301434" cy="5676115"/>
          </a:xfrm>
          <a:prstGeom prst="rect">
            <a:avLst/>
          </a:prstGeom>
        </p:spPr>
      </p:pic>
      <p:sp>
        <p:nvSpPr>
          <p:cNvPr id="5" name="TextBox 4"/>
          <p:cNvSpPr txBox="1"/>
          <p:nvPr/>
        </p:nvSpPr>
        <p:spPr>
          <a:xfrm>
            <a:off x="0" y="-32420"/>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25165057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03 at 12.25.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170" y="520183"/>
            <a:ext cx="7594600" cy="5803900"/>
          </a:xfrm>
          <a:prstGeom prst="rect">
            <a:avLst/>
          </a:prstGeom>
        </p:spPr>
      </p:pic>
      <p:sp>
        <p:nvSpPr>
          <p:cNvPr id="5" name="TextBox 4"/>
          <p:cNvSpPr txBox="1"/>
          <p:nvPr/>
        </p:nvSpPr>
        <p:spPr>
          <a:xfrm>
            <a:off x="0" y="-32420"/>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7248504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7-03 at 12.2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119" y="413086"/>
            <a:ext cx="7429500" cy="5778500"/>
          </a:xfrm>
          <a:prstGeom prst="rect">
            <a:avLst/>
          </a:prstGeom>
        </p:spPr>
      </p:pic>
      <p:sp>
        <p:nvSpPr>
          <p:cNvPr id="5" name="TextBox 4"/>
          <p:cNvSpPr txBox="1"/>
          <p:nvPr/>
        </p:nvSpPr>
        <p:spPr>
          <a:xfrm>
            <a:off x="0" y="-32420"/>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14291055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47"/>
            <a:ext cx="8229600" cy="1143000"/>
          </a:xfrm>
        </p:spPr>
        <p:txBody>
          <a:bodyPr>
            <a:normAutofit fontScale="90000"/>
          </a:bodyPr>
          <a:lstStyle/>
          <a:p>
            <a:r>
              <a:rPr lang="en-US" dirty="0" smtClean="0"/>
              <a:t>Verification of correctness </a:t>
            </a:r>
            <a:br>
              <a:rPr lang="en-US" dirty="0" smtClean="0"/>
            </a:br>
            <a:r>
              <a:rPr lang="en-US" sz="3100" dirty="0" smtClean="0"/>
              <a:t>(print statements are powerful!)</a:t>
            </a:r>
            <a:endParaRPr lang="en-US" sz="3100" dirty="0"/>
          </a:p>
        </p:txBody>
      </p:sp>
      <p:sp>
        <p:nvSpPr>
          <p:cNvPr id="3" name="Content Placeholder 2"/>
          <p:cNvSpPr>
            <a:spLocks noGrp="1"/>
          </p:cNvSpPr>
          <p:nvPr>
            <p:ph idx="1"/>
          </p:nvPr>
        </p:nvSpPr>
        <p:spPr>
          <a:xfrm>
            <a:off x="350096" y="1344967"/>
            <a:ext cx="3551548" cy="5513033"/>
          </a:xfrm>
        </p:spPr>
        <p:txBody>
          <a:bodyPr>
            <a:normAutofit fontScale="25000" lnSpcReduction="20000"/>
          </a:bodyPr>
          <a:lstStyle/>
          <a:p>
            <a:r>
              <a:rPr lang="en-US" dirty="0"/>
              <a:t>(NUREU17) </a:t>
            </a:r>
            <a:r>
              <a:rPr lang="en-US" dirty="0" err="1"/>
              <a:t>Tanners-MBP:code</a:t>
            </a:r>
            <a:r>
              <a:rPr lang="en-US" dirty="0"/>
              <a:t> </a:t>
            </a:r>
            <a:r>
              <a:rPr lang="en-US" dirty="0" err="1"/>
              <a:t>tannerleighton</a:t>
            </a:r>
            <a:r>
              <a:rPr lang="en-US" dirty="0"/>
              <a:t>$ python3 </a:t>
            </a:r>
            <a:r>
              <a:rPr lang="en-US" dirty="0" err="1"/>
              <a:t>lightCurve.py</a:t>
            </a:r>
            <a:r>
              <a:rPr lang="en-US" dirty="0"/>
              <a:t> </a:t>
            </a:r>
          </a:p>
          <a:p>
            <a:r>
              <a:rPr lang="en-US" dirty="0"/>
              <a:t>Enter .</a:t>
            </a:r>
            <a:r>
              <a:rPr lang="en-US" dirty="0" err="1"/>
              <a:t>tbl</a:t>
            </a:r>
            <a:r>
              <a:rPr lang="en-US" dirty="0"/>
              <a:t> filename: star2.tbl</a:t>
            </a:r>
          </a:p>
          <a:p>
            <a:r>
              <a:rPr lang="en-US" dirty="0"/>
              <a:t>feature freq1_freq</a:t>
            </a:r>
          </a:p>
          <a:p>
            <a:r>
              <a:rPr lang="de-DE" dirty="0" err="1"/>
              <a:t>channel</a:t>
            </a:r>
            <a:r>
              <a:rPr lang="de-DE" dirty="0"/>
              <a:t>          0</a:t>
            </a:r>
          </a:p>
          <a:p>
            <a:r>
              <a:rPr lang="de-DE" dirty="0"/>
              <a:t>0         1.594401</a:t>
            </a:r>
          </a:p>
          <a:p>
            <a:r>
              <a:rPr lang="de-DE" dirty="0" err="1"/>
              <a:t>Enter</a:t>
            </a:r>
            <a:r>
              <a:rPr lang="de-DE" dirty="0"/>
              <a:t> </a:t>
            </a:r>
            <a:r>
              <a:rPr lang="de-DE" dirty="0" err="1"/>
              <a:t>the</a:t>
            </a:r>
            <a:r>
              <a:rPr lang="de-DE" dirty="0"/>
              <a:t> </a:t>
            </a:r>
            <a:r>
              <a:rPr lang="de-DE" dirty="0" err="1"/>
              <a:t>frequency</a:t>
            </a:r>
            <a:r>
              <a:rPr lang="de-DE" dirty="0"/>
              <a:t>: 1.594401</a:t>
            </a:r>
          </a:p>
          <a:p>
            <a:r>
              <a:rPr lang="is-IS" dirty="0"/>
              <a:t>oid:  226832060006908</a:t>
            </a:r>
          </a:p>
          <a:p>
            <a:r>
              <a:rPr lang="hr-HR" dirty="0"/>
              <a:t>18.026</a:t>
            </a:r>
          </a:p>
          <a:p>
            <a:r>
              <a:rPr lang="hr-HR" dirty="0"/>
              <a:t>18.038</a:t>
            </a:r>
          </a:p>
          <a:p>
            <a:r>
              <a:rPr lang="nb-NO" dirty="0"/>
              <a:t>17.931</a:t>
            </a:r>
          </a:p>
          <a:p>
            <a:r>
              <a:rPr lang="hr-HR" dirty="0"/>
              <a:t>18.112</a:t>
            </a:r>
          </a:p>
          <a:p>
            <a:r>
              <a:rPr lang="nb-NO" dirty="0"/>
              <a:t>17.981</a:t>
            </a:r>
          </a:p>
          <a:p>
            <a:r>
              <a:rPr lang="nb-NO" dirty="0"/>
              <a:t>17.84</a:t>
            </a:r>
          </a:p>
          <a:p>
            <a:r>
              <a:rPr lang="hr-HR" dirty="0"/>
              <a:t>18.082</a:t>
            </a:r>
          </a:p>
          <a:p>
            <a:r>
              <a:rPr lang="is-IS" dirty="0"/>
              <a:t>18.157</a:t>
            </a:r>
          </a:p>
          <a:p>
            <a:r>
              <a:rPr lang="hr-HR" dirty="0"/>
              <a:t>18.043</a:t>
            </a:r>
          </a:p>
          <a:p>
            <a:r>
              <a:rPr lang="cs-CZ" dirty="0" err="1"/>
              <a:t>oid</a:t>
            </a:r>
            <a:r>
              <a:rPr lang="cs-CZ" dirty="0"/>
              <a:t>:  226831060005494</a:t>
            </a:r>
          </a:p>
          <a:p>
            <a:r>
              <a:rPr lang="is-IS" dirty="0"/>
              <a:t>18.165</a:t>
            </a:r>
          </a:p>
          <a:p>
            <a:r>
              <a:rPr lang="is-IS" dirty="0"/>
              <a:t>oid:  26832000005734</a:t>
            </a:r>
          </a:p>
          <a:p>
            <a:r>
              <a:rPr lang="nb-NO" dirty="0"/>
              <a:t>17.976</a:t>
            </a:r>
          </a:p>
          <a:p>
            <a:r>
              <a:rPr lang="hr-HR" dirty="0"/>
              <a:t>18.342</a:t>
            </a:r>
          </a:p>
          <a:p>
            <a:r>
              <a:rPr lang="hr-HR" dirty="0"/>
              <a:t>18.43</a:t>
            </a:r>
          </a:p>
          <a:p>
            <a:r>
              <a:rPr lang="hr-HR" dirty="0"/>
              <a:t>18.656</a:t>
            </a:r>
          </a:p>
          <a:p>
            <a:r>
              <a:rPr lang="hr-HR" dirty="0"/>
              <a:t>18.29</a:t>
            </a:r>
          </a:p>
          <a:p>
            <a:r>
              <a:rPr lang="is-IS" dirty="0"/>
              <a:t>18.168</a:t>
            </a:r>
          </a:p>
          <a:p>
            <a:r>
              <a:rPr lang="nb-NO" dirty="0"/>
              <a:t>17.917</a:t>
            </a:r>
          </a:p>
          <a:p>
            <a:r>
              <a:rPr lang="hr-HR" dirty="0"/>
              <a:t>18.394</a:t>
            </a:r>
          </a:p>
          <a:p>
            <a:r>
              <a:rPr lang="hr-HR" dirty="0"/>
              <a:t>18.292</a:t>
            </a:r>
          </a:p>
          <a:p>
            <a:r>
              <a:rPr lang="hr-HR" dirty="0"/>
              <a:t>18.341</a:t>
            </a:r>
          </a:p>
          <a:p>
            <a:r>
              <a:rPr lang="hr-HR" dirty="0"/>
              <a:t>18.32</a:t>
            </a:r>
          </a:p>
          <a:p>
            <a:r>
              <a:rPr lang="hr-HR" dirty="0"/>
              <a:t>18.216</a:t>
            </a:r>
          </a:p>
          <a:p>
            <a:r>
              <a:rPr lang="hr-HR" dirty="0"/>
              <a:t>18.216</a:t>
            </a:r>
          </a:p>
          <a:p>
            <a:r>
              <a:rPr lang="nb-NO" dirty="0"/>
              <a:t>17.955</a:t>
            </a:r>
          </a:p>
          <a:p>
            <a:r>
              <a:rPr lang="is-IS" dirty="0"/>
              <a:t>18.004</a:t>
            </a:r>
          </a:p>
          <a:p>
            <a:r>
              <a:rPr lang="nb-NO" dirty="0"/>
              <a:t>17.902</a:t>
            </a:r>
          </a:p>
          <a:p>
            <a:r>
              <a:rPr lang="nb-NO" dirty="0"/>
              <a:t>17.927</a:t>
            </a:r>
          </a:p>
          <a:p>
            <a:r>
              <a:rPr lang="hr-HR" dirty="0"/>
              <a:t>18.041</a:t>
            </a:r>
          </a:p>
          <a:p>
            <a:r>
              <a:rPr lang="hr-HR" dirty="0"/>
              <a:t>18.46</a:t>
            </a:r>
          </a:p>
          <a:p>
            <a:r>
              <a:rPr lang="hr-HR" dirty="0"/>
              <a:t>18.449</a:t>
            </a:r>
          </a:p>
          <a:p>
            <a:r>
              <a:rPr lang="hr-HR" dirty="0"/>
              <a:t>18.317</a:t>
            </a:r>
          </a:p>
          <a:p>
            <a:r>
              <a:rPr lang="hr-HR" dirty="0"/>
              <a:t>18.133</a:t>
            </a:r>
          </a:p>
          <a:p>
            <a:r>
              <a:rPr lang="nb-NO" dirty="0"/>
              <a:t>17.864</a:t>
            </a:r>
            <a:endParaRPr lang="en-US" dirty="0"/>
          </a:p>
        </p:txBody>
      </p:sp>
      <p:sp>
        <p:nvSpPr>
          <p:cNvPr id="4" name="Content Placeholder 2"/>
          <p:cNvSpPr txBox="1">
            <a:spLocks/>
          </p:cNvSpPr>
          <p:nvPr/>
        </p:nvSpPr>
        <p:spPr>
          <a:xfrm>
            <a:off x="4769536" y="6089200"/>
            <a:ext cx="3551548" cy="1116864"/>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dirty="0" smtClean="0"/>
              <a:t>Screenshot of Caltech IRSA table reveals perfect match for star 2!</a:t>
            </a:r>
            <a:endParaRPr lang="en-US" sz="2600" dirty="0"/>
          </a:p>
          <a:p>
            <a:pPr marL="0" indent="0">
              <a:buNone/>
            </a:pPr>
            <a:r>
              <a:rPr lang="en-US" dirty="0">
                <a:sym typeface="Wingdings"/>
              </a:rPr>
              <a:t> </a:t>
            </a:r>
            <a:endParaRPr lang="en-US" dirty="0"/>
          </a:p>
        </p:txBody>
      </p:sp>
      <p:pic>
        <p:nvPicPr>
          <p:cNvPr id="5" name="Picture 4" descr="Screen Shot 2017-07-03 at 12.3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839" y="1344967"/>
            <a:ext cx="3840674" cy="4559167"/>
          </a:xfrm>
          <a:prstGeom prst="rect">
            <a:avLst/>
          </a:prstGeom>
        </p:spPr>
      </p:pic>
      <p:sp>
        <p:nvSpPr>
          <p:cNvPr id="6" name="TextBox 5"/>
          <p:cNvSpPr txBox="1"/>
          <p:nvPr/>
        </p:nvSpPr>
        <p:spPr>
          <a:xfrm>
            <a:off x="0" y="-32420"/>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101207697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2nd star known RR </a:t>
            </a:r>
            <a:r>
              <a:rPr lang="en-US" dirty="0" err="1"/>
              <a:t>Lyrae</a:t>
            </a:r>
            <a:endParaRPr lang="en-US" dirty="0"/>
          </a:p>
          <a:p>
            <a:pPr lvl="1"/>
            <a:r>
              <a:rPr lang="en-US" dirty="0" smtClean="0"/>
              <a:t>Period is approximately 0.6 days (known) </a:t>
            </a:r>
          </a:p>
          <a:p>
            <a:pPr lvl="1"/>
            <a:r>
              <a:rPr lang="en-US" dirty="0" smtClean="0"/>
              <a:t>Did </a:t>
            </a:r>
            <a:r>
              <a:rPr lang="en-US" dirty="0"/>
              <a:t>I get this? Yes. Got 0.627 using cesium. </a:t>
            </a:r>
          </a:p>
          <a:p>
            <a:endParaRPr lang="en-US" dirty="0"/>
          </a:p>
        </p:txBody>
      </p:sp>
      <p:sp>
        <p:nvSpPr>
          <p:cNvPr id="4" name="TextBox 3"/>
          <p:cNvSpPr txBox="1"/>
          <p:nvPr/>
        </p:nvSpPr>
        <p:spPr>
          <a:xfrm>
            <a:off x="0" y="7429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41592236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Recommendation for Next step </a:t>
            </a:r>
            <a:endParaRPr lang="en-US" dirty="0"/>
          </a:p>
        </p:txBody>
      </p:sp>
      <p:sp>
        <p:nvSpPr>
          <p:cNvPr id="3" name="Content Placeholder 2"/>
          <p:cNvSpPr>
            <a:spLocks noGrp="1"/>
          </p:cNvSpPr>
          <p:nvPr>
            <p:ph idx="1"/>
          </p:nvPr>
        </p:nvSpPr>
        <p:spPr/>
        <p:txBody>
          <a:bodyPr>
            <a:normAutofit/>
          </a:bodyPr>
          <a:lstStyle/>
          <a:p>
            <a:pPr lvl="0"/>
            <a:r>
              <a:rPr lang="en-US" dirty="0" smtClean="0"/>
              <a:t>-&gt; Matching </a:t>
            </a:r>
            <a:r>
              <a:rPr lang="en-US" dirty="0"/>
              <a:t>light curves with types and understanding why various variable stars have the light curves that they </a:t>
            </a:r>
            <a:r>
              <a:rPr lang="en-US" dirty="0" smtClean="0"/>
              <a:t>do</a:t>
            </a:r>
          </a:p>
          <a:p>
            <a:pPr lvl="1"/>
            <a:r>
              <a:rPr lang="en-US" dirty="0" smtClean="0"/>
              <a:t>Did research on pulsating variable stars (</a:t>
            </a:r>
            <a:r>
              <a:rPr lang="en-US" dirty="0" err="1" smtClean="0"/>
              <a:t>ch.</a:t>
            </a:r>
            <a:r>
              <a:rPr lang="en-US" dirty="0" smtClean="0"/>
              <a:t> 6 in Understanding Variable Stars and </a:t>
            </a:r>
            <a:r>
              <a:rPr lang="en-US" dirty="0"/>
              <a:t>G</a:t>
            </a:r>
            <a:r>
              <a:rPr lang="en-US" dirty="0" smtClean="0"/>
              <a:t>oogle)</a:t>
            </a:r>
            <a:endParaRPr lang="en-US" dirty="0"/>
          </a:p>
          <a:p>
            <a:pPr lvl="0"/>
            <a:r>
              <a:rPr lang="en-US" dirty="0"/>
              <a:t>Can plot phased-folded light curves for others stars </a:t>
            </a:r>
            <a:r>
              <a:rPr lang="en-US" dirty="0" smtClean="0"/>
              <a:t>(plotting more stars -&gt; training set)</a:t>
            </a:r>
            <a:endParaRPr lang="en-US" dirty="0"/>
          </a:p>
        </p:txBody>
      </p:sp>
      <p:sp>
        <p:nvSpPr>
          <p:cNvPr id="4" name="TextBox 3"/>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4879557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996"/>
            <a:ext cx="8229600" cy="1927736"/>
          </a:xfrm>
        </p:spPr>
        <p:txBody>
          <a:bodyPr>
            <a:normAutofit lnSpcReduction="10000"/>
          </a:bodyPr>
          <a:lstStyle/>
          <a:p>
            <a:r>
              <a:rPr lang="en-US" dirty="0" smtClean="0"/>
              <a:t>In approaching next step, decided to go ahead and produce more phase-folded light curves.</a:t>
            </a:r>
          </a:p>
          <a:p>
            <a:pPr lvl="1"/>
            <a:r>
              <a:rPr lang="en-US" dirty="0" err="1"/>
              <a:t>bestChiSQ</a:t>
            </a:r>
            <a:r>
              <a:rPr lang="en-US" dirty="0"/>
              <a:t> &gt; 100 and </a:t>
            </a:r>
            <a:r>
              <a:rPr lang="en-US" dirty="0" err="1"/>
              <a:t>nbestobs</a:t>
            </a:r>
            <a:r>
              <a:rPr lang="en-US" dirty="0"/>
              <a:t> &gt; </a:t>
            </a:r>
            <a:r>
              <a:rPr lang="en-US" dirty="0" smtClean="0"/>
              <a:t>100 results</a:t>
            </a:r>
          </a:p>
          <a:p>
            <a:pPr lvl="1"/>
            <a:r>
              <a:rPr lang="en-US" dirty="0" smtClean="0"/>
              <a:t>But</a:t>
            </a:r>
            <a:r>
              <a:rPr lang="is-IS" dirty="0" smtClean="0"/>
              <a:t>…</a:t>
            </a:r>
            <a:endParaRPr lang="en-US" dirty="0"/>
          </a:p>
        </p:txBody>
      </p:sp>
      <p:pic>
        <p:nvPicPr>
          <p:cNvPr id="4" name="Picture 3" descr="Screen Shot 2017-07-03 at 2.44.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282" y="1856444"/>
            <a:ext cx="2634517" cy="3681974"/>
          </a:xfrm>
          <a:prstGeom prst="rect">
            <a:avLst/>
          </a:prstGeom>
        </p:spPr>
      </p:pic>
      <p:pic>
        <p:nvPicPr>
          <p:cNvPr id="5" name="Picture 4" descr="Screen Shot 2017-07-03 at 2.51.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02521"/>
            <a:ext cx="9144000" cy="1055479"/>
          </a:xfrm>
          <a:prstGeom prst="rect">
            <a:avLst/>
          </a:prstGeom>
        </p:spPr>
      </p:pic>
      <p:sp>
        <p:nvSpPr>
          <p:cNvPr id="6" name="TextBox 5"/>
          <p:cNvSpPr txBox="1"/>
          <p:nvPr/>
        </p:nvSpPr>
        <p:spPr>
          <a:xfrm>
            <a:off x="688525" y="2310605"/>
            <a:ext cx="4513667" cy="2585323"/>
          </a:xfrm>
          <a:prstGeom prst="rect">
            <a:avLst/>
          </a:prstGeom>
          <a:noFill/>
        </p:spPr>
        <p:txBody>
          <a:bodyPr wrap="square" rtlCol="0">
            <a:spAutoFit/>
          </a:bodyPr>
          <a:lstStyle/>
          <a:p>
            <a:r>
              <a:rPr lang="en-US" dirty="0" smtClean="0"/>
              <a:t>Was unable to generate PTF light curve data table. I tried increasing the radius from 10 to 20 </a:t>
            </a:r>
            <a:r>
              <a:rPr lang="en-US" dirty="0" err="1" smtClean="0"/>
              <a:t>arcseconds</a:t>
            </a:r>
            <a:r>
              <a:rPr lang="en-US" dirty="0" smtClean="0"/>
              <a:t> then to 30 </a:t>
            </a:r>
            <a:r>
              <a:rPr lang="en-US" dirty="0" err="1" smtClean="0"/>
              <a:t>arcseconds</a:t>
            </a:r>
            <a:r>
              <a:rPr lang="en-US" dirty="0" smtClean="0"/>
              <a:t>, but still -&gt; “no sources found”</a:t>
            </a:r>
          </a:p>
          <a:p>
            <a:endParaRPr lang="en-US" dirty="0"/>
          </a:p>
          <a:p>
            <a:r>
              <a:rPr lang="en-US" dirty="0" smtClean="0"/>
              <a:t>Also tried the box search</a:t>
            </a:r>
            <a:r>
              <a:rPr lang="is-IS" dirty="0" smtClean="0"/>
              <a:t>….</a:t>
            </a:r>
          </a:p>
          <a:p>
            <a:endParaRPr lang="is-IS" dirty="0"/>
          </a:p>
          <a:p>
            <a:r>
              <a:rPr lang="is-IS" dirty="0" smtClean="0"/>
              <a:t>Confused as I was able to get a table of data for this before...</a:t>
            </a:r>
          </a:p>
        </p:txBody>
      </p:sp>
      <p:sp>
        <p:nvSpPr>
          <p:cNvPr id="7" name="TextBox 6"/>
          <p:cNvSpPr txBox="1"/>
          <p:nvPr/>
        </p:nvSpPr>
        <p:spPr>
          <a:xfrm>
            <a:off x="0" y="-4108"/>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271971591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1192"/>
            <a:ext cx="8229600" cy="5268448"/>
          </a:xfrm>
        </p:spPr>
        <p:txBody>
          <a:bodyPr>
            <a:normAutofit/>
          </a:bodyPr>
          <a:lstStyle/>
          <a:p>
            <a:r>
              <a:rPr lang="en-US" sz="2300" dirty="0"/>
              <a:t>goal of this </a:t>
            </a:r>
            <a:r>
              <a:rPr lang="en-US" sz="2300" dirty="0" smtClean="0"/>
              <a:t>project: develop list </a:t>
            </a:r>
            <a:r>
              <a:rPr lang="en-US" sz="2300" dirty="0"/>
              <a:t>of thousands of stars where we know their </a:t>
            </a:r>
            <a:r>
              <a:rPr lang="en-US" sz="2300" dirty="0" smtClean="0"/>
              <a:t>classifications    (-&gt; training set)</a:t>
            </a:r>
          </a:p>
          <a:p>
            <a:r>
              <a:rPr lang="en-US" sz="2300" dirty="0" smtClean="0"/>
              <a:t>My initial idea: using a </a:t>
            </a:r>
            <a:r>
              <a:rPr lang="en-US" sz="2300" dirty="0"/>
              <a:t>variable star’s position on H-R </a:t>
            </a:r>
            <a:r>
              <a:rPr lang="en-US" sz="2300" dirty="0" smtClean="0"/>
              <a:t>diagram along with its light curve</a:t>
            </a:r>
            <a:r>
              <a:rPr lang="en-US" sz="2300" dirty="0"/>
              <a:t> </a:t>
            </a:r>
            <a:r>
              <a:rPr lang="en-US" sz="2300" dirty="0" smtClean="0"/>
              <a:t>-&gt; more success in </a:t>
            </a:r>
            <a:r>
              <a:rPr lang="en-US" sz="2300" dirty="0"/>
              <a:t>classifying </a:t>
            </a:r>
          </a:p>
          <a:p>
            <a:r>
              <a:rPr lang="en-US" sz="2300" dirty="0" smtClean="0"/>
              <a:t>Although we do not at this time have sufficient information </a:t>
            </a:r>
            <a:r>
              <a:rPr lang="en-US" sz="2300" dirty="0" err="1" smtClean="0"/>
              <a:t>ot</a:t>
            </a:r>
            <a:r>
              <a:rPr lang="en-US" sz="2300" dirty="0" smtClean="0"/>
              <a:t> place on H-R diagram, we </a:t>
            </a:r>
            <a:r>
              <a:rPr lang="en-US" sz="2300" dirty="0"/>
              <a:t>do have magnitude and color (though both are variable at some level).  So we could make a color-magnitude diagram.  The issue is that we don't have distance or </a:t>
            </a:r>
            <a:r>
              <a:rPr lang="en-US" sz="2300" dirty="0" err="1"/>
              <a:t>redenning</a:t>
            </a:r>
            <a:r>
              <a:rPr lang="en-US" sz="2300" dirty="0"/>
              <a:t> or </a:t>
            </a:r>
            <a:r>
              <a:rPr lang="en-US" sz="2300" dirty="0" err="1"/>
              <a:t>metallicity</a:t>
            </a:r>
            <a:r>
              <a:rPr lang="en-US" sz="2300" dirty="0"/>
              <a:t> information.  So there's no easy way to precisely compare one star to another.  </a:t>
            </a:r>
          </a:p>
          <a:p>
            <a:r>
              <a:rPr lang="en-US" sz="2300" dirty="0" smtClean="0">
                <a:sym typeface="Wingdings"/>
              </a:rPr>
              <a:t></a:t>
            </a:r>
            <a:r>
              <a:rPr lang="en-US" sz="2300" dirty="0" smtClean="0"/>
              <a:t>GAIA: survey using parallax to measure </a:t>
            </a:r>
            <a:r>
              <a:rPr lang="en-US" sz="2300" dirty="0"/>
              <a:t>distances </a:t>
            </a:r>
            <a:r>
              <a:rPr lang="en-US" sz="2300" dirty="0" smtClean="0"/>
              <a:t>will be done </a:t>
            </a:r>
            <a:r>
              <a:rPr lang="en-US" sz="2300" dirty="0"/>
              <a:t>in </a:t>
            </a:r>
            <a:r>
              <a:rPr lang="en-US" sz="2300" dirty="0" smtClean="0"/>
              <a:t>the next year =&gt; something should keep in mind and may be able to incorporate down the road</a:t>
            </a:r>
            <a:r>
              <a:rPr lang="is-IS" sz="2300" dirty="0"/>
              <a:t>!</a:t>
            </a:r>
            <a:endParaRPr lang="en-US" sz="2300" dirty="0"/>
          </a:p>
        </p:txBody>
      </p:sp>
      <p:sp>
        <p:nvSpPr>
          <p:cNvPr id="4" name="Title 1"/>
          <p:cNvSpPr>
            <a:spLocks noGrp="1"/>
          </p:cNvSpPr>
          <p:nvPr>
            <p:ph type="title"/>
          </p:nvPr>
        </p:nvSpPr>
        <p:spPr>
          <a:xfrm>
            <a:off x="457200" y="274638"/>
            <a:ext cx="8229600" cy="1143000"/>
          </a:xfrm>
        </p:spPr>
        <p:txBody>
          <a:bodyPr>
            <a:normAutofit/>
          </a:bodyPr>
          <a:lstStyle/>
          <a:p>
            <a:r>
              <a:rPr lang="en-US" sz="3500" dirty="0" smtClean="0"/>
              <a:t>Recommendation for (future) next steps</a:t>
            </a:r>
            <a:endParaRPr lang="en-US" sz="3500" dirty="0"/>
          </a:p>
        </p:txBody>
      </p:sp>
      <p:sp>
        <p:nvSpPr>
          <p:cNvPr id="5" name="TextBox 4"/>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7362001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8031"/>
            <a:ext cx="8229600" cy="1143000"/>
          </a:xfrm>
        </p:spPr>
        <p:txBody>
          <a:bodyPr/>
          <a:lstStyle/>
          <a:p>
            <a:r>
              <a:rPr lang="en-US" dirty="0" smtClean="0"/>
              <a:t>Monday, July 10, 2017</a:t>
            </a:r>
            <a:endParaRPr lang="en-US" dirty="0"/>
          </a:p>
        </p:txBody>
      </p:sp>
    </p:spTree>
    <p:extLst>
      <p:ext uri="{BB962C8B-B14F-4D97-AF65-F5344CB8AC3E}">
        <p14:creationId xmlns:p14="http://schemas.microsoft.com/office/powerpoint/2010/main" val="3907971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26 at 4.35.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396" y="603025"/>
            <a:ext cx="6488289" cy="3322254"/>
          </a:xfrm>
          <a:prstGeom prst="rect">
            <a:avLst/>
          </a:prstGeom>
        </p:spPr>
      </p:pic>
      <p:pic>
        <p:nvPicPr>
          <p:cNvPr id="5" name="Picture 4" descr="Screen Shot 2017-06-26 at 4.36.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23" y="4518926"/>
            <a:ext cx="7023100" cy="1689100"/>
          </a:xfrm>
          <a:prstGeom prst="rect">
            <a:avLst/>
          </a:prstGeom>
        </p:spPr>
      </p:pic>
      <p:sp>
        <p:nvSpPr>
          <p:cNvPr id="6" name="Rectangle 5"/>
          <p:cNvSpPr/>
          <p:nvPr/>
        </p:nvSpPr>
        <p:spPr>
          <a:xfrm>
            <a:off x="131349" y="89972"/>
            <a:ext cx="955610" cy="369332"/>
          </a:xfrm>
          <a:prstGeom prst="rect">
            <a:avLst/>
          </a:prstGeom>
        </p:spPr>
        <p:txBody>
          <a:bodyPr wrap="none">
            <a:spAutoFit/>
          </a:bodyPr>
          <a:lstStyle/>
          <a:p>
            <a:r>
              <a:rPr lang="en-US" dirty="0"/>
              <a:t>Week 1: </a:t>
            </a:r>
          </a:p>
        </p:txBody>
      </p:sp>
    </p:spTree>
    <p:extLst>
      <p:ext uri="{BB962C8B-B14F-4D97-AF65-F5344CB8AC3E}">
        <p14:creationId xmlns:p14="http://schemas.microsoft.com/office/powerpoint/2010/main" val="54635666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05 at 6.18.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83" y="738379"/>
            <a:ext cx="7442200" cy="5892800"/>
          </a:xfrm>
          <a:prstGeom prst="rect">
            <a:avLst/>
          </a:prstGeom>
        </p:spPr>
      </p:pic>
      <p:sp>
        <p:nvSpPr>
          <p:cNvPr id="5" name="TextBox 4"/>
          <p:cNvSpPr txBox="1"/>
          <p:nvPr/>
        </p:nvSpPr>
        <p:spPr>
          <a:xfrm>
            <a:off x="486008" y="156799"/>
            <a:ext cx="8387552" cy="369332"/>
          </a:xfrm>
          <a:prstGeom prst="rect">
            <a:avLst/>
          </a:prstGeom>
          <a:noFill/>
        </p:spPr>
        <p:txBody>
          <a:bodyPr wrap="square" rtlCol="0">
            <a:spAutoFit/>
          </a:bodyPr>
          <a:lstStyle/>
          <a:p>
            <a:r>
              <a:rPr lang="en-US" dirty="0" smtClean="0"/>
              <a:t>			</a:t>
            </a:r>
            <a:r>
              <a:rPr lang="en-US" dirty="0"/>
              <a:t> </a:t>
            </a:r>
            <a:r>
              <a:rPr lang="en-US" dirty="0" smtClean="0"/>
              <a:t>             Re-plotting star 2 (RR </a:t>
            </a:r>
            <a:r>
              <a:rPr lang="en-US" dirty="0" err="1" smtClean="0"/>
              <a:t>Lyrae</a:t>
            </a:r>
            <a:r>
              <a:rPr lang="en-US" dirty="0" smtClean="0"/>
              <a:t>) with proper axes</a:t>
            </a:r>
            <a:endParaRPr lang="en-US" dirty="0"/>
          </a:p>
        </p:txBody>
      </p:sp>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999402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05 at 6.18.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26131"/>
            <a:ext cx="4919877" cy="3895603"/>
          </a:xfrm>
          <a:prstGeom prst="rect">
            <a:avLst/>
          </a:prstGeom>
        </p:spPr>
      </p:pic>
      <p:sp>
        <p:nvSpPr>
          <p:cNvPr id="5" name="TextBox 4"/>
          <p:cNvSpPr txBox="1"/>
          <p:nvPr/>
        </p:nvSpPr>
        <p:spPr>
          <a:xfrm>
            <a:off x="-1724543" y="5008877"/>
            <a:ext cx="8387552" cy="369332"/>
          </a:xfrm>
          <a:prstGeom prst="rect">
            <a:avLst/>
          </a:prstGeom>
          <a:noFill/>
        </p:spPr>
        <p:txBody>
          <a:bodyPr wrap="square" rtlCol="0">
            <a:spAutoFit/>
          </a:bodyPr>
          <a:lstStyle/>
          <a:p>
            <a:r>
              <a:rPr lang="en-US" dirty="0" smtClean="0"/>
              <a:t>			</a:t>
            </a:r>
            <a:r>
              <a:rPr lang="en-US" dirty="0"/>
              <a:t> </a:t>
            </a:r>
            <a:r>
              <a:rPr lang="en-US" dirty="0" smtClean="0"/>
              <a:t>             Comparing ‘experimental’ to ‘theoretical’</a:t>
            </a:r>
            <a:endParaRPr lang="en-US" dirty="0"/>
          </a:p>
        </p:txBody>
      </p:sp>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pic>
        <p:nvPicPr>
          <p:cNvPr id="7" name="Picture 6" descr="Macintosh HD:Users:tannerleighton:Desktop:rr_lyrae.jpg"/>
          <p:cNvPicPr/>
          <p:nvPr/>
        </p:nvPicPr>
        <p:blipFill>
          <a:blip r:embed="rId3">
            <a:extLst>
              <a:ext uri="{28A0092B-C50C-407E-A947-70E740481C1C}">
                <a14:useLocalDpi xmlns:a14="http://schemas.microsoft.com/office/drawing/2010/main" val="0"/>
              </a:ext>
            </a:extLst>
          </a:blip>
          <a:srcRect/>
          <a:stretch>
            <a:fillRect/>
          </a:stretch>
        </p:blipFill>
        <p:spPr bwMode="auto">
          <a:xfrm>
            <a:off x="4703300" y="3525516"/>
            <a:ext cx="4013483" cy="3332484"/>
          </a:xfrm>
          <a:prstGeom prst="rect">
            <a:avLst/>
          </a:prstGeom>
          <a:noFill/>
          <a:ln>
            <a:noFill/>
          </a:ln>
        </p:spPr>
      </p:pic>
      <p:sp>
        <p:nvSpPr>
          <p:cNvPr id="2" name="TextBox 1"/>
          <p:cNvSpPr txBox="1"/>
          <p:nvPr/>
        </p:nvSpPr>
        <p:spPr>
          <a:xfrm>
            <a:off x="6114290" y="1325807"/>
            <a:ext cx="2602493" cy="369332"/>
          </a:xfrm>
          <a:prstGeom prst="rect">
            <a:avLst/>
          </a:prstGeom>
          <a:noFill/>
        </p:spPr>
        <p:txBody>
          <a:bodyPr wrap="square" rtlCol="0">
            <a:spAutoFit/>
          </a:bodyPr>
          <a:lstStyle/>
          <a:p>
            <a:r>
              <a:rPr lang="en-US" dirty="0" smtClean="0"/>
              <a:t>RR </a:t>
            </a:r>
            <a:r>
              <a:rPr lang="en-US" dirty="0" err="1" smtClean="0"/>
              <a:t>Lyrae</a:t>
            </a:r>
            <a:endParaRPr lang="en-US" dirty="0"/>
          </a:p>
        </p:txBody>
      </p:sp>
    </p:spTree>
    <p:extLst>
      <p:ext uri="{BB962C8B-B14F-4D97-AF65-F5344CB8AC3E}">
        <p14:creationId xmlns:p14="http://schemas.microsoft.com/office/powerpoint/2010/main" val="4047747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972"/>
            <a:ext cx="8229600" cy="1143000"/>
          </a:xfrm>
        </p:spPr>
        <p:txBody>
          <a:bodyPr/>
          <a:lstStyle/>
          <a:p>
            <a:r>
              <a:rPr lang="en-US" dirty="0" smtClean="0"/>
              <a:t>Lomb-</a:t>
            </a:r>
            <a:r>
              <a:rPr lang="en-US" dirty="0" err="1" smtClean="0"/>
              <a:t>Scargle</a:t>
            </a:r>
            <a:r>
              <a:rPr lang="en-US" dirty="0"/>
              <a:t> Paper (</a:t>
            </a:r>
            <a:r>
              <a:rPr lang="en-US" dirty="0" err="1" smtClean="0"/>
              <a:t>VanderPlas</a:t>
            </a:r>
            <a:r>
              <a:rPr lang="en-US" dirty="0" smtClean="0"/>
              <a:t>)</a:t>
            </a:r>
            <a:endParaRPr lang="en-US" dirty="0"/>
          </a:p>
        </p:txBody>
      </p:sp>
      <p:sp>
        <p:nvSpPr>
          <p:cNvPr id="3" name="Content Placeholder 2"/>
          <p:cNvSpPr>
            <a:spLocks noGrp="1"/>
          </p:cNvSpPr>
          <p:nvPr>
            <p:ph idx="1"/>
          </p:nvPr>
        </p:nvSpPr>
        <p:spPr>
          <a:xfrm>
            <a:off x="457200" y="1182439"/>
            <a:ext cx="8229600" cy="1504421"/>
          </a:xfrm>
        </p:spPr>
        <p:txBody>
          <a:bodyPr>
            <a:normAutofit/>
          </a:bodyPr>
          <a:lstStyle/>
          <a:p>
            <a:r>
              <a:rPr lang="en-US" sz="2700" dirty="0"/>
              <a:t>The Lomb-</a:t>
            </a:r>
            <a:r>
              <a:rPr lang="en-US" sz="2700" dirty="0" err="1"/>
              <a:t>Scargle</a:t>
            </a:r>
            <a:r>
              <a:rPr lang="en-US" sz="2700" dirty="0"/>
              <a:t> </a:t>
            </a:r>
            <a:r>
              <a:rPr lang="en-US" sz="2700" dirty="0" err="1"/>
              <a:t>periodogram</a:t>
            </a:r>
            <a:r>
              <a:rPr lang="en-US" sz="2700" dirty="0"/>
              <a:t> is a well-known algorithm for detecting and </a:t>
            </a:r>
            <a:r>
              <a:rPr lang="en-US" sz="2700" dirty="0" smtClean="0"/>
              <a:t>characterizing periodic </a:t>
            </a:r>
            <a:r>
              <a:rPr lang="en-US" sz="2700" dirty="0"/>
              <a:t>signals in unevenly-sampled data. </a:t>
            </a:r>
          </a:p>
        </p:txBody>
      </p:sp>
      <p:pic>
        <p:nvPicPr>
          <p:cNvPr id="4" name="Picture 3" descr="Screen Shot 2017-07-07 at 11.12.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90" y="2524466"/>
            <a:ext cx="8819380" cy="3827278"/>
          </a:xfrm>
          <a:prstGeom prst="rect">
            <a:avLst/>
          </a:prstGeom>
        </p:spPr>
      </p:pic>
      <p:sp>
        <p:nvSpPr>
          <p:cNvPr id="5" name="TextBox 4"/>
          <p:cNvSpPr txBox="1"/>
          <p:nvPr/>
        </p:nvSpPr>
        <p:spPr>
          <a:xfrm>
            <a:off x="2978757" y="6368805"/>
            <a:ext cx="3480442" cy="369332"/>
          </a:xfrm>
          <a:prstGeom prst="rect">
            <a:avLst/>
          </a:prstGeom>
          <a:noFill/>
        </p:spPr>
        <p:txBody>
          <a:bodyPr wrap="square" rtlCol="0">
            <a:spAutoFit/>
          </a:bodyPr>
          <a:lstStyle/>
          <a:p>
            <a:r>
              <a:rPr lang="en-US" dirty="0" smtClean="0"/>
              <a:t>------------------------&gt; (see next slide)</a:t>
            </a:r>
            <a:endParaRPr lang="en-US" dirty="0"/>
          </a:p>
        </p:txBody>
      </p:sp>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401800420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07 at 11.13.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9435"/>
            <a:ext cx="9144000" cy="4495945"/>
          </a:xfrm>
          <a:prstGeom prst="rect">
            <a:avLst/>
          </a:prstGeom>
        </p:spPr>
      </p:pic>
      <p:sp>
        <p:nvSpPr>
          <p:cNvPr id="3" name="TextBox 2"/>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17496881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753"/>
            <a:ext cx="8229600" cy="405125"/>
          </a:xfrm>
        </p:spPr>
        <p:txBody>
          <a:bodyPr>
            <a:normAutofit fontScale="90000"/>
          </a:bodyPr>
          <a:lstStyle/>
          <a:p>
            <a:r>
              <a:rPr lang="en-US" dirty="0" smtClean="0"/>
              <a:t>Back to the software</a:t>
            </a:r>
            <a:r>
              <a:rPr lang="is-IS" dirty="0" smtClean="0"/>
              <a:t>…</a:t>
            </a:r>
            <a:endParaRPr lang="en-US" dirty="0"/>
          </a:p>
        </p:txBody>
      </p:sp>
      <p:pic>
        <p:nvPicPr>
          <p:cNvPr id="4" name="Picture 3" descr="Screen Shot 2017-07-10 at 11.11.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914"/>
            <a:ext cx="9144000" cy="6192086"/>
          </a:xfrm>
          <a:prstGeom prst="rect">
            <a:avLst/>
          </a:prstGeom>
        </p:spPr>
      </p:pic>
      <p:sp>
        <p:nvSpPr>
          <p:cNvPr id="5" name="TextBox 4"/>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24380263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to software </a:t>
            </a:r>
            <a:endParaRPr lang="en-US" dirty="0"/>
          </a:p>
        </p:txBody>
      </p:sp>
      <p:sp>
        <p:nvSpPr>
          <p:cNvPr id="3" name="Content Placeholder 2"/>
          <p:cNvSpPr>
            <a:spLocks noGrp="1"/>
          </p:cNvSpPr>
          <p:nvPr>
            <p:ph idx="1"/>
          </p:nvPr>
        </p:nvSpPr>
        <p:spPr>
          <a:xfrm>
            <a:off x="457200" y="1600200"/>
            <a:ext cx="8229600" cy="4785991"/>
          </a:xfrm>
        </p:spPr>
        <p:txBody>
          <a:bodyPr>
            <a:normAutofit fontScale="85000" lnSpcReduction="20000"/>
          </a:bodyPr>
          <a:lstStyle/>
          <a:p>
            <a:r>
              <a:rPr lang="en-US" dirty="0" smtClean="0"/>
              <a:t>Improved further </a:t>
            </a:r>
          </a:p>
          <a:p>
            <a:pPr lvl="1"/>
            <a:r>
              <a:rPr lang="en-US" dirty="0" smtClean="0"/>
              <a:t>Not plotting for all </a:t>
            </a:r>
            <a:r>
              <a:rPr lang="en-US" dirty="0" err="1" smtClean="0"/>
              <a:t>oids</a:t>
            </a:r>
            <a:r>
              <a:rPr lang="en-US" dirty="0" smtClean="0"/>
              <a:t> (went back and got ride of lists)</a:t>
            </a:r>
          </a:p>
          <a:p>
            <a:pPr lvl="1"/>
            <a:r>
              <a:rPr lang="en-US" dirty="0" smtClean="0"/>
              <a:t>Not plotting for all of them and no errors (and code is robust :)</a:t>
            </a:r>
          </a:p>
          <a:p>
            <a:pPr lvl="1"/>
            <a:r>
              <a:rPr lang="en-US" dirty="0"/>
              <a:t>W</a:t>
            </a:r>
            <a:r>
              <a:rPr lang="en-US" dirty="0" smtClean="0"/>
              <a:t>hat </a:t>
            </a:r>
            <a:r>
              <a:rPr lang="en-US" dirty="0"/>
              <a:t>if the </a:t>
            </a:r>
            <a:r>
              <a:rPr lang="en-US" dirty="0" err="1"/>
              <a:t>oids</a:t>
            </a:r>
            <a:r>
              <a:rPr lang="en-US" dirty="0"/>
              <a:t> are not grouped? </a:t>
            </a:r>
            <a:r>
              <a:rPr lang="en-US" dirty="0" smtClean="0"/>
              <a:t>-&gt; </a:t>
            </a:r>
            <a:r>
              <a:rPr lang="en-US" dirty="0" err="1" smtClean="0"/>
              <a:t>np.where</a:t>
            </a:r>
            <a:endParaRPr lang="en-US" dirty="0" smtClean="0"/>
          </a:p>
          <a:p>
            <a:pPr lvl="1"/>
            <a:r>
              <a:rPr lang="en-US" dirty="0" smtClean="0"/>
              <a:t>Put the object id’s in order so doesn’t make same light curve </a:t>
            </a:r>
            <a:r>
              <a:rPr lang="en-US" dirty="0" err="1" smtClean="0"/>
              <a:t>mulitple</a:t>
            </a:r>
            <a:r>
              <a:rPr lang="en-US" dirty="0" smtClean="0"/>
              <a:t> times</a:t>
            </a:r>
          </a:p>
          <a:p>
            <a:r>
              <a:rPr lang="en-US" dirty="0" smtClean="0"/>
              <a:t>Future improvements</a:t>
            </a:r>
          </a:p>
          <a:p>
            <a:pPr lvl="1"/>
            <a:r>
              <a:rPr lang="en-US" dirty="0" smtClean="0"/>
              <a:t>improve </a:t>
            </a:r>
            <a:r>
              <a:rPr lang="en-US" dirty="0"/>
              <a:t>light curve for object 1232.0 (get rid of .0</a:t>
            </a:r>
            <a:r>
              <a:rPr lang="en-US" dirty="0" smtClean="0"/>
              <a:t>)</a:t>
            </a:r>
            <a:endParaRPr lang="en-US" dirty="0"/>
          </a:p>
          <a:p>
            <a:pPr lvl="1"/>
            <a:r>
              <a:rPr lang="en-US" dirty="0"/>
              <a:t>for lyrae9.tbl plotting two extra plots that I don't see in the table on IRSA?</a:t>
            </a:r>
          </a:p>
          <a:p>
            <a:pPr lvl="1"/>
            <a:r>
              <a:rPr lang="en-US" dirty="0" smtClean="0"/>
              <a:t>downloaded </a:t>
            </a:r>
            <a:r>
              <a:rPr lang="en-US" dirty="0"/>
              <a:t>it again with 1 arc </a:t>
            </a:r>
            <a:r>
              <a:rPr lang="en-US" dirty="0" smtClean="0"/>
              <a:t>sec and did not get desired result</a:t>
            </a:r>
            <a:endParaRPr lang="en-US" dirty="0"/>
          </a:p>
          <a:p>
            <a:pPr lvl="1"/>
            <a:endParaRPr lang="en-US" dirty="0"/>
          </a:p>
        </p:txBody>
      </p:sp>
      <p:sp>
        <p:nvSpPr>
          <p:cNvPr id="4" name="TextBox 3"/>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41531212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5196"/>
            <a:ext cx="8229600" cy="834448"/>
          </a:xfrm>
        </p:spPr>
        <p:txBody>
          <a:bodyPr>
            <a:normAutofit/>
          </a:bodyPr>
          <a:lstStyle/>
          <a:p>
            <a:r>
              <a:rPr lang="en-US" dirty="0" smtClean="0"/>
              <a:t>RRL </a:t>
            </a:r>
            <a:r>
              <a:rPr lang="en-US" dirty="0" err="1" smtClean="0"/>
              <a:t>ab</a:t>
            </a:r>
            <a:r>
              <a:rPr lang="en-US" dirty="0" smtClean="0"/>
              <a:t>, c, d</a:t>
            </a:r>
            <a:endParaRPr lang="en-US" dirty="0"/>
          </a:p>
        </p:txBody>
      </p:sp>
      <p:sp>
        <p:nvSpPr>
          <p:cNvPr id="3" name="Content Placeholder 2"/>
          <p:cNvSpPr>
            <a:spLocks noGrp="1"/>
          </p:cNvSpPr>
          <p:nvPr>
            <p:ph idx="1"/>
          </p:nvPr>
        </p:nvSpPr>
        <p:spPr>
          <a:xfrm>
            <a:off x="0" y="1198529"/>
            <a:ext cx="9144000" cy="5527544"/>
          </a:xfrm>
        </p:spPr>
        <p:txBody>
          <a:bodyPr>
            <a:noAutofit/>
          </a:bodyPr>
          <a:lstStyle/>
          <a:p>
            <a:r>
              <a:rPr lang="en-US" sz="2000" dirty="0"/>
              <a:t>Cepheid stars and RR </a:t>
            </a:r>
            <a:r>
              <a:rPr lang="en-US" sz="2000" dirty="0" err="1"/>
              <a:t>Lyrae</a:t>
            </a:r>
            <a:r>
              <a:rPr lang="en-US" sz="2000" dirty="0"/>
              <a:t> stars are variable because they pulsate in and </a:t>
            </a:r>
            <a:r>
              <a:rPr lang="en-US" sz="2000" dirty="0" smtClean="0"/>
              <a:t>out</a:t>
            </a:r>
          </a:p>
          <a:p>
            <a:r>
              <a:rPr lang="en-US" sz="1100" dirty="0"/>
              <a:t>Variable stars of RR </a:t>
            </a:r>
            <a:r>
              <a:rPr lang="en-US" sz="1100" dirty="0" err="1"/>
              <a:t>Lyrae</a:t>
            </a:r>
            <a:r>
              <a:rPr lang="en-US" sz="1100" dirty="0"/>
              <a:t> type are a prime tool to obtain distances to old stellar populations in the Milky Way, and one of the main aims of the Vista Variables in the Via </a:t>
            </a:r>
            <a:r>
              <a:rPr lang="en-US" sz="1100" dirty="0" err="1"/>
              <a:t>Lactea</a:t>
            </a:r>
            <a:r>
              <a:rPr lang="en-US" sz="1100" dirty="0"/>
              <a:t> (VVV) near-infrared survey is to use them to map the structure of the Galactic Bulge. </a:t>
            </a:r>
            <a:r>
              <a:rPr lang="en-US" sz="1100" b="1" dirty="0"/>
              <a:t>Due to the large number of expected sources, this requires an automated mechanism for selecting RR </a:t>
            </a:r>
            <a:r>
              <a:rPr lang="en-US" sz="1100" b="1" dirty="0" err="1" smtClean="0"/>
              <a:t>Lyrae</a:t>
            </a:r>
            <a:r>
              <a:rPr lang="en-US" sz="1100" b="1" dirty="0" smtClean="0"/>
              <a:t>, and </a:t>
            </a:r>
            <a:r>
              <a:rPr lang="en-US" sz="1100" b="1" dirty="0"/>
              <a:t>particularly those of the more easily recognized type </a:t>
            </a:r>
            <a:r>
              <a:rPr lang="en-US" sz="1100" b="1" dirty="0" err="1"/>
              <a:t>ab</a:t>
            </a:r>
            <a:r>
              <a:rPr lang="en-US" sz="1100" b="1" dirty="0"/>
              <a:t> (i.e., fundamental-mode </a:t>
            </a:r>
            <a:r>
              <a:rPr lang="en-US" sz="1100" b="1" dirty="0" err="1"/>
              <a:t>pulsators</a:t>
            </a:r>
            <a:r>
              <a:rPr lang="en-US" sz="1100" b="1" dirty="0"/>
              <a:t>)</a:t>
            </a:r>
            <a:r>
              <a:rPr lang="en-US" sz="1100" dirty="0"/>
              <a:t>, from the 10^6-10^7 variables expected in the VVV survey area. In this work we describe a supervised machine-learned classifier constructed for assigning a score to a K_s-band VVV light curve that indicates its likelihood of being </a:t>
            </a:r>
            <a:r>
              <a:rPr lang="en-US" sz="1100" dirty="0" err="1"/>
              <a:t>ab</a:t>
            </a:r>
            <a:r>
              <a:rPr lang="en-US" sz="1100" dirty="0"/>
              <a:t>-type RR </a:t>
            </a:r>
            <a:r>
              <a:rPr lang="en-US" sz="1100" dirty="0" err="1"/>
              <a:t>Lyrae</a:t>
            </a:r>
            <a:r>
              <a:rPr lang="en-US" sz="1100" dirty="0"/>
              <a:t>. </a:t>
            </a:r>
            <a:endParaRPr lang="en-US" sz="1100" dirty="0" smtClean="0"/>
          </a:p>
          <a:p>
            <a:r>
              <a:rPr lang="en-US" sz="2000" dirty="0"/>
              <a:t>=&gt; RRL </a:t>
            </a:r>
            <a:r>
              <a:rPr lang="en-US" sz="2000" dirty="0" err="1"/>
              <a:t>ab</a:t>
            </a:r>
            <a:r>
              <a:rPr lang="en-US" sz="2000" dirty="0"/>
              <a:t> (fundamental-mode </a:t>
            </a:r>
            <a:r>
              <a:rPr lang="en-US" sz="2000" dirty="0" err="1"/>
              <a:t>pulsators</a:t>
            </a:r>
            <a:r>
              <a:rPr lang="en-US" sz="2000" dirty="0"/>
              <a:t>) -&gt; c, and d pulsating in non-fundamental modes (and different modes from each other &lt;=&gt; otherwise they wouldn't be different categories of c and d</a:t>
            </a:r>
            <a:r>
              <a:rPr lang="en-US" sz="2000" dirty="0" smtClean="0"/>
              <a:t>)</a:t>
            </a:r>
            <a:endParaRPr lang="en-US" sz="2000" dirty="0"/>
          </a:p>
          <a:p>
            <a:r>
              <a:rPr lang="en-US" sz="1100" dirty="0"/>
              <a:t>RR </a:t>
            </a:r>
            <a:r>
              <a:rPr lang="en-US" sz="1100" dirty="0" err="1"/>
              <a:t>Lyrae</a:t>
            </a:r>
            <a:r>
              <a:rPr lang="en-US" sz="1100" dirty="0"/>
              <a:t> stars pulsating in the fundamental mode have long been used to measure interstellar reddening (what is that?), based on their observed uniformity of B−V color at minimum light after small corrections for </a:t>
            </a:r>
            <a:r>
              <a:rPr lang="en-US" sz="1100" dirty="0" err="1"/>
              <a:t>metallicity</a:t>
            </a:r>
            <a:r>
              <a:rPr lang="en-US" sz="1100" dirty="0"/>
              <a:t> and period are applied. </a:t>
            </a:r>
            <a:r>
              <a:rPr lang="en-US" sz="1100" b="1" dirty="0"/>
              <a:t>However, little attention has been paid to the first overtone </a:t>
            </a:r>
            <a:r>
              <a:rPr lang="en-US" sz="1100" b="1" dirty="0" err="1"/>
              <a:t>pulsators</a:t>
            </a:r>
            <a:r>
              <a:rPr lang="en-US" sz="1100" b="1" dirty="0"/>
              <a:t> (</a:t>
            </a:r>
            <a:r>
              <a:rPr lang="en-US" sz="1100" b="1" dirty="0" err="1"/>
              <a:t>RRc</a:t>
            </a:r>
            <a:r>
              <a:rPr lang="en-US" sz="1100" b="1" dirty="0"/>
              <a:t> or RR1).</a:t>
            </a:r>
            <a:r>
              <a:rPr lang="en-US" sz="1100" dirty="0"/>
              <a:t> We present new V−I observations of field </a:t>
            </a:r>
            <a:r>
              <a:rPr lang="en-US" sz="1100" dirty="0" err="1"/>
              <a:t>RRc</a:t>
            </a:r>
            <a:r>
              <a:rPr lang="en-US" sz="1100" dirty="0"/>
              <a:t> stars, supplemented with published data from </a:t>
            </a:r>
            <a:r>
              <a:rPr lang="en-US" sz="1100" dirty="0" err="1"/>
              <a:t>uncrowded</a:t>
            </a:r>
            <a:r>
              <a:rPr lang="en-US" sz="1100" dirty="0"/>
              <a:t> </a:t>
            </a:r>
            <a:r>
              <a:rPr lang="en-US" sz="1100" dirty="0" err="1"/>
              <a:t>RRc</a:t>
            </a:r>
            <a:r>
              <a:rPr lang="en-US" sz="1100" dirty="0"/>
              <a:t> in globular clusters. Preliminary results indicate the </a:t>
            </a:r>
            <a:r>
              <a:rPr lang="en-US" sz="1100" dirty="0" err="1"/>
              <a:t>RRc</a:t>
            </a:r>
            <a:r>
              <a:rPr lang="en-US" sz="1100" dirty="0"/>
              <a:t> colors are correlated with period, but appear to be independent of the stars' </a:t>
            </a:r>
            <a:r>
              <a:rPr lang="en-US" sz="1100" dirty="0" err="1"/>
              <a:t>metallicity</a:t>
            </a:r>
            <a:r>
              <a:rPr lang="en-US" sz="1100" dirty="0"/>
              <a:t>. The scatter around the period-color relation is slightly larger than a comparable relation for </a:t>
            </a:r>
            <a:r>
              <a:rPr lang="en-US" sz="1100" dirty="0" err="1"/>
              <a:t>RRab</a:t>
            </a:r>
            <a:r>
              <a:rPr lang="en-US" sz="1100" dirty="0"/>
              <a:t>. Thus, </a:t>
            </a:r>
            <a:r>
              <a:rPr lang="en-US" sz="1100" dirty="0" err="1"/>
              <a:t>RRc</a:t>
            </a:r>
            <a:r>
              <a:rPr lang="en-US" sz="1100" dirty="0"/>
              <a:t> can be useful indicators of line of sight reddening toward old stellar systems, particularly when multiple stars are available as in </a:t>
            </a:r>
            <a:r>
              <a:rPr lang="en-US" sz="1100" dirty="0" err="1"/>
              <a:t>Oosterhoff</a:t>
            </a:r>
            <a:r>
              <a:rPr lang="en-US" sz="1100" dirty="0"/>
              <a:t> II globular clusters and metal-poor galaxies</a:t>
            </a:r>
            <a:r>
              <a:rPr lang="en-US" sz="1100" dirty="0" smtClean="0"/>
              <a:t>.</a:t>
            </a:r>
          </a:p>
          <a:p>
            <a:r>
              <a:rPr lang="en-US" sz="2000" dirty="0"/>
              <a:t>=&gt; RRL type c (first overtone </a:t>
            </a:r>
            <a:r>
              <a:rPr lang="en-US" sz="2000" dirty="0" err="1"/>
              <a:t>pulsators</a:t>
            </a:r>
            <a:r>
              <a:rPr lang="en-US" sz="2000" dirty="0"/>
              <a:t>) =&gt; RRL d (second overtone?</a:t>
            </a:r>
            <a:r>
              <a:rPr lang="en-US" sz="2000" dirty="0" smtClean="0"/>
              <a:t>)</a:t>
            </a:r>
          </a:p>
          <a:p>
            <a:r>
              <a:rPr lang="en-US" sz="2000" dirty="0"/>
              <a:t>so we need to decide if we want to differentiate between the various RR </a:t>
            </a:r>
            <a:r>
              <a:rPr lang="en-US" sz="2000" dirty="0" err="1"/>
              <a:t>Lyrae</a:t>
            </a:r>
            <a:r>
              <a:rPr lang="en-US" sz="2000" dirty="0"/>
              <a:t> types on </a:t>
            </a:r>
            <a:r>
              <a:rPr lang="en-US" sz="2000" dirty="0" err="1"/>
              <a:t>zooniverse</a:t>
            </a:r>
            <a:r>
              <a:rPr lang="en-US" sz="2000" dirty="0"/>
              <a:t> or if we want to just group them as </a:t>
            </a:r>
            <a:r>
              <a:rPr lang="en-US" sz="2000" dirty="0" smtClean="0"/>
              <a:t>one</a:t>
            </a:r>
            <a:endParaRPr lang="en-US" sz="2000" dirty="0"/>
          </a:p>
          <a:p>
            <a:r>
              <a:rPr lang="en-US" sz="2000" dirty="0"/>
              <a:t>does being different mode of pulsating -&gt; different period and light curve? (It has to if we do want to differentiate them)</a:t>
            </a:r>
          </a:p>
        </p:txBody>
      </p:sp>
      <p:sp>
        <p:nvSpPr>
          <p:cNvPr id="4" name="TextBox 3"/>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57444142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RR </a:t>
            </a:r>
            <a:r>
              <a:rPr lang="en-US" dirty="0" err="1" smtClean="0"/>
              <a:t>Lyrae</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Period: 0.1 – 1 day </a:t>
            </a:r>
            <a:endParaRPr lang="en-US" sz="2800" dirty="0"/>
          </a:p>
          <a:p>
            <a:r>
              <a:rPr lang="en-US" sz="2800" dirty="0" smtClean="0"/>
              <a:t>Going after 3 golden examples and 3 average examples for </a:t>
            </a:r>
            <a:r>
              <a:rPr lang="en-US" sz="2800" dirty="0" err="1" smtClean="0"/>
              <a:t>zooniverse</a:t>
            </a:r>
            <a:r>
              <a:rPr lang="en-US" sz="2800" dirty="0" smtClean="0"/>
              <a:t> project</a:t>
            </a:r>
            <a:endParaRPr lang="en-US" sz="2800" dirty="0"/>
          </a:p>
          <a:p>
            <a:r>
              <a:rPr lang="en-US" sz="2800" dirty="0" smtClean="0"/>
              <a:t>Will find the following at: </a:t>
            </a:r>
            <a:r>
              <a:rPr lang="en-US" sz="2800" dirty="0" smtClean="0">
                <a:hlinkClick r:id="rId2"/>
              </a:rPr>
              <a:t>http</a:t>
            </a:r>
            <a:r>
              <a:rPr lang="en-US" sz="2800" dirty="0">
                <a:hlinkClick r:id="rId2"/>
              </a:rPr>
              <a:t>://vizier.cfa.harvard.edu/viz-bin/VizieR-3?-source=J/MNRAS/398/1757/</a:t>
            </a:r>
            <a:r>
              <a:rPr lang="en-US" sz="2800" dirty="0" smtClean="0">
                <a:hlinkClick r:id="rId2"/>
              </a:rPr>
              <a:t>lyraes</a:t>
            </a:r>
            <a:endParaRPr lang="en-US" sz="2800" dirty="0" smtClean="0"/>
          </a:p>
          <a:p>
            <a:pPr lvl="1"/>
            <a:r>
              <a:rPr lang="en-US" sz="2400" dirty="0" smtClean="0"/>
              <a:t>Then change preference to </a:t>
            </a:r>
            <a:r>
              <a:rPr lang="en-US" sz="2400" dirty="0" err="1" smtClean="0"/>
              <a:t>ascii</a:t>
            </a:r>
            <a:r>
              <a:rPr lang="en-US" sz="2400" dirty="0" smtClean="0"/>
              <a:t> text/plain and hit submit</a:t>
            </a:r>
          </a:p>
          <a:p>
            <a:pPr marL="457200" lvl="1" indent="0">
              <a:buNone/>
            </a:pPr>
            <a:r>
              <a:rPr lang="en-US" dirty="0" smtClean="0"/>
              <a:t>Came </a:t>
            </a:r>
            <a:r>
              <a:rPr lang="en-US" dirty="0"/>
              <a:t>from here</a:t>
            </a:r>
            <a:r>
              <a:rPr lang="en-US" dirty="0" smtClean="0"/>
              <a:t>:</a:t>
            </a:r>
            <a:endParaRPr lang="en-US" dirty="0"/>
          </a:p>
          <a:p>
            <a:pPr marL="0" indent="0">
              <a:buNone/>
            </a:pPr>
            <a:r>
              <a:rPr lang="en-US" sz="2800" dirty="0" smtClean="0"/>
              <a:t>	</a:t>
            </a:r>
            <a:r>
              <a:rPr lang="en-US" sz="2800" dirty="0" smtClean="0">
                <a:hlinkClick r:id="rId3"/>
              </a:rPr>
              <a:t>http</a:t>
            </a:r>
            <a:r>
              <a:rPr lang="en-US" sz="2800" dirty="0">
                <a:hlinkClick r:id="rId3"/>
              </a:rPr>
              <a:t>://adsabs.harvard.edu/abs</a:t>
            </a:r>
            <a:r>
              <a:rPr lang="en-US" sz="2800" dirty="0" smtClean="0">
                <a:hlinkClick r:id="rId3"/>
              </a:rPr>
              <a:t>/</a:t>
            </a:r>
            <a:r>
              <a:rPr lang="en-US" sz="2800" dirty="0" smtClean="0"/>
              <a:t>				2009MNRAS</a:t>
            </a:r>
            <a:r>
              <a:rPr lang="en-US" sz="2800" dirty="0"/>
              <a:t>.398.1757W</a:t>
            </a:r>
          </a:p>
        </p:txBody>
      </p:sp>
      <p:sp>
        <p:nvSpPr>
          <p:cNvPr id="4" name="TextBox 3"/>
          <p:cNvSpPr txBox="1"/>
          <p:nvPr/>
        </p:nvSpPr>
        <p:spPr>
          <a:xfrm>
            <a:off x="0" y="89972"/>
            <a:ext cx="1667763" cy="369332"/>
          </a:xfrm>
          <a:prstGeom prst="rect">
            <a:avLst/>
          </a:prstGeom>
          <a:noFill/>
        </p:spPr>
        <p:txBody>
          <a:bodyPr wrap="square" rtlCol="0">
            <a:spAutoFit/>
          </a:bodyPr>
          <a:lstStyle/>
          <a:p>
            <a:r>
              <a:rPr lang="en-US" dirty="0" smtClean="0"/>
              <a:t>Week 3:</a:t>
            </a:r>
            <a:endParaRPr lang="en-US" dirty="0"/>
          </a:p>
        </p:txBody>
      </p:sp>
    </p:spTree>
    <p:extLst>
      <p:ext uri="{BB962C8B-B14F-4D97-AF65-F5344CB8AC3E}">
        <p14:creationId xmlns:p14="http://schemas.microsoft.com/office/powerpoint/2010/main" val="243140340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205"/>
            <a:ext cx="8229600" cy="1143000"/>
          </a:xfrm>
        </p:spPr>
        <p:txBody>
          <a:bodyPr/>
          <a:lstStyle/>
          <a:p>
            <a:r>
              <a:rPr lang="en-US" dirty="0" smtClean="0"/>
              <a:t>Week 4</a:t>
            </a:r>
            <a:endParaRPr lang="en-US" dirty="0"/>
          </a:p>
        </p:txBody>
      </p:sp>
    </p:spTree>
    <p:extLst>
      <p:ext uri="{BB962C8B-B14F-4D97-AF65-F5344CB8AC3E}">
        <p14:creationId xmlns:p14="http://schemas.microsoft.com/office/powerpoint/2010/main" val="10779121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6432"/>
          </a:xfrm>
        </p:spPr>
        <p:txBody>
          <a:bodyPr>
            <a:normAutofit/>
          </a:bodyPr>
          <a:lstStyle/>
          <a:p>
            <a:r>
              <a:rPr lang="en-US" sz="6000" dirty="0" smtClean="0"/>
              <a:t>Task: </a:t>
            </a:r>
            <a:r>
              <a:rPr lang="en-US" sz="6000" dirty="0"/>
              <a:t>Find 3 </a:t>
            </a:r>
            <a:r>
              <a:rPr lang="en-US" sz="6000" dirty="0" smtClean="0"/>
              <a:t>‘golden’ </a:t>
            </a:r>
            <a:r>
              <a:rPr lang="en-US" sz="6000" dirty="0"/>
              <a:t>and 3 </a:t>
            </a:r>
            <a:r>
              <a:rPr lang="en-US" sz="6000" dirty="0" smtClean="0"/>
              <a:t>‘average’ </a:t>
            </a:r>
            <a:r>
              <a:rPr lang="en-US" sz="6000" dirty="0"/>
              <a:t>examples for </a:t>
            </a:r>
            <a:r>
              <a:rPr lang="en-US" sz="6000" dirty="0" err="1" smtClean="0"/>
              <a:t>RRab</a:t>
            </a:r>
            <a:r>
              <a:rPr lang="en-US" sz="6000" dirty="0" smtClean="0"/>
              <a:t> </a:t>
            </a:r>
            <a:r>
              <a:rPr lang="en-US" sz="6000" dirty="0"/>
              <a:t>and </a:t>
            </a:r>
            <a:r>
              <a:rPr lang="en-US" sz="6000" dirty="0" err="1" smtClean="0"/>
              <a:t>RRc</a:t>
            </a:r>
            <a:r>
              <a:rPr lang="en-US" sz="6000" dirty="0" smtClean="0"/>
              <a:t> </a:t>
            </a:r>
            <a:endParaRPr lang="en-US" sz="6000" dirty="0"/>
          </a:p>
        </p:txBody>
      </p:sp>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Tree>
    <p:extLst>
      <p:ext uri="{BB962C8B-B14F-4D97-AF65-F5344CB8AC3E}">
        <p14:creationId xmlns:p14="http://schemas.microsoft.com/office/powerpoint/2010/main" val="33291259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dirty="0" smtClean="0"/>
              <a:t> </a:t>
            </a:r>
            <a:r>
              <a:rPr lang="en-US" sz="2400" dirty="0" smtClean="0"/>
              <a:t>Light curves for star 2 (not phase-folded. Not yet. In time)</a:t>
            </a:r>
            <a:br>
              <a:rPr lang="en-US" sz="2400" dirty="0" smtClean="0"/>
            </a:br>
            <a:r>
              <a:rPr lang="en-US" sz="1800" dirty="0" smtClean="0"/>
              <a:t>(</a:t>
            </a:r>
            <a:r>
              <a:rPr lang="pt-BR" sz="1800" dirty="0" smtClean="0"/>
              <a:t>RA </a:t>
            </a:r>
            <a:r>
              <a:rPr lang="pt-BR" sz="1800" dirty="0"/>
              <a:t>= 20:50:00.91, </a:t>
            </a:r>
            <a:r>
              <a:rPr lang="pt-BR" sz="1800" dirty="0" err="1"/>
              <a:t>dec</a:t>
            </a:r>
            <a:r>
              <a:rPr lang="pt-BR" sz="1800" dirty="0"/>
              <a:t> = -00:42:</a:t>
            </a:r>
            <a:r>
              <a:rPr lang="pt-BR" sz="1800" dirty="0" smtClean="0"/>
              <a:t>23.8)</a:t>
            </a:r>
            <a:br>
              <a:rPr lang="pt-BR" sz="1800" dirty="0" smtClean="0"/>
            </a:br>
            <a:r>
              <a:rPr lang="pt-BR" sz="1800" dirty="0" smtClean="0"/>
              <a:t> </a:t>
            </a:r>
            <a:r>
              <a:rPr lang="en-US" sz="1600" dirty="0" smtClean="0"/>
              <a:t>(separate plots for different </a:t>
            </a:r>
            <a:r>
              <a:rPr lang="en-US" sz="1600" dirty="0" err="1" smtClean="0"/>
              <a:t>oid’s</a:t>
            </a:r>
            <a:r>
              <a:rPr lang="en-US" sz="1600" dirty="0" smtClean="0"/>
              <a:t>)</a:t>
            </a:r>
            <a:endParaRPr lang="en-US" sz="1600" dirty="0"/>
          </a:p>
        </p:txBody>
      </p:sp>
      <p:pic>
        <p:nvPicPr>
          <p:cNvPr id="4" name="Picture 3" descr="Screen Shot 2017-06-26 at 4.3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27" y="1417638"/>
            <a:ext cx="6817559" cy="5221960"/>
          </a:xfrm>
          <a:prstGeom prst="rect">
            <a:avLst/>
          </a:prstGeom>
        </p:spPr>
      </p:pic>
      <p:sp>
        <p:nvSpPr>
          <p:cNvPr id="3" name="Rectangle 2"/>
          <p:cNvSpPr/>
          <p:nvPr/>
        </p:nvSpPr>
        <p:spPr>
          <a:xfrm>
            <a:off x="131349" y="89972"/>
            <a:ext cx="955610" cy="369332"/>
          </a:xfrm>
          <a:prstGeom prst="rect">
            <a:avLst/>
          </a:prstGeom>
        </p:spPr>
        <p:txBody>
          <a:bodyPr wrap="none">
            <a:spAutoFit/>
          </a:bodyPr>
          <a:lstStyle/>
          <a:p>
            <a:r>
              <a:rPr lang="en-US" dirty="0"/>
              <a:t>Week 1: </a:t>
            </a:r>
          </a:p>
        </p:txBody>
      </p:sp>
    </p:spTree>
    <p:extLst>
      <p:ext uri="{BB962C8B-B14F-4D97-AF65-F5344CB8AC3E}">
        <p14:creationId xmlns:p14="http://schemas.microsoft.com/office/powerpoint/2010/main" val="15222909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7-12 at 4.11.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519033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756" y="60169"/>
            <a:ext cx="8758818" cy="7263525"/>
          </a:xfrm>
          <a:prstGeom prst="rect">
            <a:avLst/>
          </a:prstGeom>
          <a:noFill/>
        </p:spPr>
        <p:txBody>
          <a:bodyPr wrap="square" rtlCol="0">
            <a:spAutoFit/>
          </a:bodyPr>
          <a:lstStyle/>
          <a:p>
            <a:r>
              <a:rPr lang="en-US" b="1" u="sng" dirty="0" smtClean="0"/>
              <a:t>General Findings / Take</a:t>
            </a:r>
            <a:r>
              <a:rPr lang="en-US" b="1" u="sng" dirty="0"/>
              <a:t>-</a:t>
            </a:r>
            <a:r>
              <a:rPr lang="en-US" b="1" u="sng" dirty="0" err="1" smtClean="0"/>
              <a:t>aways</a:t>
            </a:r>
            <a:r>
              <a:rPr lang="en-US" b="1" u="sng" dirty="0" smtClean="0"/>
              <a:t> / What is physically different?:</a:t>
            </a:r>
            <a:endParaRPr lang="en-US" b="1" u="sng" dirty="0"/>
          </a:p>
          <a:p>
            <a:endParaRPr lang="en-US" sz="1700" dirty="0"/>
          </a:p>
          <a:p>
            <a:r>
              <a:rPr lang="en-US" sz="1700" dirty="0"/>
              <a:t>RR </a:t>
            </a:r>
            <a:r>
              <a:rPr lang="en-US" sz="1700" dirty="0" err="1"/>
              <a:t>Lyrae</a:t>
            </a:r>
            <a:r>
              <a:rPr lang="en-US" sz="1700" dirty="0"/>
              <a:t> periods 0.1 - 1 day (Understanding Variable Stars textbook)</a:t>
            </a:r>
          </a:p>
          <a:p>
            <a:endParaRPr lang="en-US" sz="1700" dirty="0"/>
          </a:p>
          <a:p>
            <a:r>
              <a:rPr lang="en-US" sz="1700" dirty="0"/>
              <a:t>asymmetric =&gt; steep up </a:t>
            </a:r>
            <a:r>
              <a:rPr lang="en-US" sz="1700" dirty="0" smtClean="0"/>
              <a:t>then </a:t>
            </a:r>
            <a:r>
              <a:rPr lang="en-US" sz="1700" dirty="0"/>
              <a:t>gradual </a:t>
            </a:r>
            <a:r>
              <a:rPr lang="en-US" sz="1700" dirty="0" smtClean="0"/>
              <a:t>decline &lt;==&gt; ‘bump’ (or blurry)</a:t>
            </a:r>
            <a:endParaRPr lang="en-US" sz="1700" dirty="0"/>
          </a:p>
          <a:p>
            <a:endParaRPr lang="en-US" sz="1700" dirty="0"/>
          </a:p>
          <a:p>
            <a:r>
              <a:rPr lang="en-US" sz="1700" dirty="0"/>
              <a:t>sinusoidal &lt;==&gt; no '</a:t>
            </a:r>
            <a:r>
              <a:rPr lang="en-US" sz="1700" dirty="0" smtClean="0"/>
              <a:t>bump’ </a:t>
            </a:r>
            <a:r>
              <a:rPr lang="en-US" sz="1700" dirty="0"/>
              <a:t> </a:t>
            </a:r>
            <a:endParaRPr lang="en-US" sz="1700" dirty="0" smtClean="0"/>
          </a:p>
          <a:p>
            <a:endParaRPr lang="en-US" sz="1700" dirty="0"/>
          </a:p>
          <a:p>
            <a:r>
              <a:rPr lang="en-US" sz="1700" dirty="0" smtClean="0"/>
              <a:t>sinusoidal</a:t>
            </a:r>
            <a:r>
              <a:rPr lang="en-US" sz="1700" dirty="0"/>
              <a:t>: period between 0.32 - </a:t>
            </a:r>
            <a:r>
              <a:rPr lang="en-US" sz="1700" dirty="0" smtClean="0"/>
              <a:t>0.38 days </a:t>
            </a:r>
            <a:r>
              <a:rPr lang="en-US" sz="1700" dirty="0"/>
              <a:t>for best (i.e. most clear) plots sampled and </a:t>
            </a:r>
            <a:endParaRPr lang="en-US" sz="1700" dirty="0" smtClean="0"/>
          </a:p>
          <a:p>
            <a:r>
              <a:rPr lang="en-US" sz="1700" dirty="0" smtClean="0"/>
              <a:t>0.31 </a:t>
            </a:r>
            <a:r>
              <a:rPr lang="en-US" sz="1700" dirty="0"/>
              <a:t>- </a:t>
            </a:r>
            <a:r>
              <a:rPr lang="en-US" sz="1700" dirty="0" smtClean="0"/>
              <a:t>0.38 days </a:t>
            </a:r>
            <a:r>
              <a:rPr lang="en-US" sz="1700" dirty="0"/>
              <a:t>including </a:t>
            </a:r>
            <a:r>
              <a:rPr lang="en-US" sz="1700" dirty="0" smtClean="0"/>
              <a:t>‘roughly’ sinusoidal </a:t>
            </a:r>
            <a:r>
              <a:rPr lang="en-US" sz="1700" dirty="0"/>
              <a:t>plots and 0.267 - </a:t>
            </a:r>
            <a:r>
              <a:rPr lang="en-US" sz="1700" dirty="0" smtClean="0"/>
              <a:t>0.38 days including </a:t>
            </a:r>
            <a:r>
              <a:rPr lang="en-US" sz="1700" dirty="0"/>
              <a:t>a plot that is </a:t>
            </a:r>
            <a:r>
              <a:rPr lang="en-US" sz="1700" dirty="0" smtClean="0"/>
              <a:t>roughly sinusoidal and whose data points are sparse. </a:t>
            </a:r>
            <a:endParaRPr lang="en-US" sz="1700" dirty="0"/>
          </a:p>
          <a:p>
            <a:endParaRPr lang="en-US" sz="1700" dirty="0" smtClean="0"/>
          </a:p>
          <a:p>
            <a:r>
              <a:rPr lang="en-US" sz="1700" dirty="0" smtClean="0"/>
              <a:t>asymmetric</a:t>
            </a:r>
            <a:r>
              <a:rPr lang="en-US" sz="1700" dirty="0"/>
              <a:t>: period between 0.466 - </a:t>
            </a:r>
            <a:r>
              <a:rPr lang="en-US" sz="1700" dirty="0" smtClean="0"/>
              <a:t>0.72 days </a:t>
            </a:r>
            <a:r>
              <a:rPr lang="en-US" sz="1700" dirty="0"/>
              <a:t>(didn't have the same tiers of data)</a:t>
            </a:r>
          </a:p>
          <a:p>
            <a:endParaRPr lang="en-US" sz="1700" dirty="0"/>
          </a:p>
          <a:p>
            <a:r>
              <a:rPr lang="en-US" sz="1700" dirty="0" smtClean="0"/>
              <a:t>extrapolating </a:t>
            </a:r>
            <a:r>
              <a:rPr lang="en-US" sz="1700" dirty="0"/>
              <a:t>-&gt; something like 0.30 - 0.435 </a:t>
            </a:r>
            <a:r>
              <a:rPr lang="en-US" sz="1700" dirty="0" smtClean="0"/>
              <a:t>days for </a:t>
            </a:r>
            <a:r>
              <a:rPr lang="en-US" sz="1700" dirty="0"/>
              <a:t>sinusoidal &amp; no 'bump' (i.e. </a:t>
            </a:r>
            <a:r>
              <a:rPr lang="en-US" sz="1700" dirty="0" err="1"/>
              <a:t>RRc</a:t>
            </a:r>
            <a:r>
              <a:rPr lang="en-US" sz="1700" dirty="0"/>
              <a:t>) whereas approximately 0.44 - </a:t>
            </a:r>
            <a:r>
              <a:rPr lang="en-US" sz="1700" dirty="0" smtClean="0"/>
              <a:t>0.75 days  </a:t>
            </a:r>
            <a:r>
              <a:rPr lang="en-US" sz="1700" dirty="0"/>
              <a:t>for asymmetric &amp; '</a:t>
            </a:r>
            <a:r>
              <a:rPr lang="en-US" sz="1700" dirty="0" smtClean="0"/>
              <a:t>bump’ (i.e. </a:t>
            </a:r>
            <a:r>
              <a:rPr lang="en-US" sz="1700" dirty="0" err="1" smtClean="0"/>
              <a:t>RRab</a:t>
            </a:r>
            <a:r>
              <a:rPr lang="en-US" sz="1700" dirty="0" smtClean="0"/>
              <a:t>)</a:t>
            </a:r>
            <a:endParaRPr lang="en-US" sz="1700" dirty="0"/>
          </a:p>
          <a:p>
            <a:endParaRPr lang="en-US" sz="1700" dirty="0"/>
          </a:p>
          <a:p>
            <a:r>
              <a:rPr lang="en-US" sz="1700" dirty="0"/>
              <a:t>=&gt;? </a:t>
            </a:r>
            <a:r>
              <a:rPr lang="en-US" sz="1700" dirty="0" err="1"/>
              <a:t>RRd</a:t>
            </a:r>
            <a:r>
              <a:rPr lang="en-US" sz="1700" dirty="0"/>
              <a:t> could have period like 0.1 - 0.25 </a:t>
            </a:r>
            <a:r>
              <a:rPr lang="en-US" sz="1700" dirty="0" smtClean="0"/>
              <a:t>days and</a:t>
            </a:r>
            <a:r>
              <a:rPr lang="en-US" sz="1700" dirty="0"/>
              <a:t>/or 0.75 - 1 day (how do frequencies add like f = f1 + f2 or reciprocals</a:t>
            </a:r>
            <a:r>
              <a:rPr lang="en-US" sz="1700" dirty="0" smtClean="0"/>
              <a:t>?)</a:t>
            </a:r>
          </a:p>
          <a:p>
            <a:endParaRPr lang="en-US" sz="1700" dirty="0"/>
          </a:p>
          <a:p>
            <a:r>
              <a:rPr lang="en-US" sz="1700" dirty="0" smtClean="0"/>
              <a:t>Another possibility is that </a:t>
            </a:r>
            <a:r>
              <a:rPr lang="en-US" sz="1700" dirty="0" err="1" smtClean="0"/>
              <a:t>RRd</a:t>
            </a:r>
            <a:r>
              <a:rPr lang="en-US" sz="1700" dirty="0" smtClean="0"/>
              <a:t> is distinguished by light curve character</a:t>
            </a:r>
            <a:endParaRPr lang="en-US" sz="1700" dirty="0"/>
          </a:p>
          <a:p>
            <a:endParaRPr lang="en-US" dirty="0" smtClean="0"/>
          </a:p>
          <a:p>
            <a:r>
              <a:rPr lang="en-US" dirty="0" smtClean="0"/>
              <a:t>Consistent with</a:t>
            </a:r>
            <a:r>
              <a:rPr lang="en-US" dirty="0"/>
              <a:t>: </a:t>
            </a:r>
            <a:r>
              <a:rPr lang="en-US" dirty="0">
                <a:hlinkClick r:id="rId2"/>
              </a:rPr>
              <a:t>http://iopscience.iop.org/article/10.1086/300883/fulltext</a:t>
            </a:r>
            <a:r>
              <a:rPr lang="en-US" dirty="0" smtClean="0">
                <a:hlinkClick r:id="rId2"/>
              </a:rPr>
              <a:t>/</a:t>
            </a:r>
            <a:r>
              <a:rPr lang="en-US" dirty="0"/>
              <a:t> </a:t>
            </a:r>
            <a:r>
              <a:rPr lang="en-US" dirty="0" smtClean="0"/>
              <a:t>=&gt; “With </a:t>
            </a:r>
            <a:r>
              <a:rPr lang="en-US" dirty="0"/>
              <a:t>the discovery of new RR </a:t>
            </a:r>
            <a:r>
              <a:rPr lang="en-US" dirty="0" err="1"/>
              <a:t>Lyrae</a:t>
            </a:r>
            <a:r>
              <a:rPr lang="en-US" dirty="0"/>
              <a:t> variables, the mean periods of the </a:t>
            </a:r>
            <a:r>
              <a:rPr lang="en-US" dirty="0" err="1"/>
              <a:t>RRab</a:t>
            </a:r>
            <a:r>
              <a:rPr lang="en-US" dirty="0"/>
              <a:t> and </a:t>
            </a:r>
            <a:r>
              <a:rPr lang="en-US" dirty="0" err="1"/>
              <a:t>RRc</a:t>
            </a:r>
            <a:r>
              <a:rPr lang="en-US" dirty="0"/>
              <a:t> variables are ⟨</a:t>
            </a:r>
            <a:r>
              <a:rPr lang="en-US" dirty="0" err="1"/>
              <a:t>Pab</a:t>
            </a:r>
            <a:r>
              <a:rPr lang="en-US" dirty="0"/>
              <a:t>⟩ = 0.685 ± 0.022 days and ⟨Pc⟩ =0.333 ± 0.013 days, respectively</a:t>
            </a:r>
            <a:r>
              <a:rPr lang="en-US" dirty="0" smtClean="0"/>
              <a:t>.”</a:t>
            </a:r>
            <a:endParaRPr lang="en-US" dirty="0"/>
          </a:p>
          <a:p>
            <a:endParaRPr lang="en-US" dirty="0"/>
          </a:p>
        </p:txBody>
      </p:sp>
      <p:sp>
        <p:nvSpPr>
          <p:cNvPr id="4" name="TextBox 3"/>
          <p:cNvSpPr txBox="1"/>
          <p:nvPr/>
        </p:nvSpPr>
        <p:spPr>
          <a:xfrm>
            <a:off x="8111692" y="4147"/>
            <a:ext cx="1667763" cy="369332"/>
          </a:xfrm>
          <a:prstGeom prst="rect">
            <a:avLst/>
          </a:prstGeom>
          <a:noFill/>
        </p:spPr>
        <p:txBody>
          <a:bodyPr wrap="square" rtlCol="0">
            <a:spAutoFit/>
          </a:bodyPr>
          <a:lstStyle/>
          <a:p>
            <a:r>
              <a:rPr lang="en-US" dirty="0" smtClean="0"/>
              <a:t>Week 4</a:t>
            </a:r>
            <a:endParaRPr lang="en-US" dirty="0"/>
          </a:p>
        </p:txBody>
      </p:sp>
    </p:spTree>
    <p:extLst>
      <p:ext uri="{BB962C8B-B14F-4D97-AF65-F5344CB8AC3E}">
        <p14:creationId xmlns:p14="http://schemas.microsoft.com/office/powerpoint/2010/main" val="60155581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88813"/>
            <a:ext cx="9143999" cy="923330"/>
          </a:xfrm>
          <a:prstGeom prst="rect">
            <a:avLst/>
          </a:prstGeom>
          <a:noFill/>
        </p:spPr>
        <p:txBody>
          <a:bodyPr wrap="square" rtlCol="0">
            <a:spAutoFit/>
          </a:bodyPr>
          <a:lstStyle/>
          <a:p>
            <a:r>
              <a:rPr lang="en-US" dirty="0" smtClean="0"/>
              <a:t>		lyrae32.tbl – </a:t>
            </a:r>
            <a:r>
              <a:rPr lang="is-IS" dirty="0"/>
              <a:t>20 56 40.2 +01 02 44</a:t>
            </a:r>
            <a:r>
              <a:rPr lang="pt-BR" dirty="0" smtClean="0"/>
              <a:t> – </a:t>
            </a:r>
            <a:r>
              <a:rPr lang="hr-HR" dirty="0"/>
              <a:t>period: </a:t>
            </a:r>
            <a:r>
              <a:rPr lang="hr-HR" dirty="0" smtClean="0"/>
              <a:t>0.6633169162396564 – R</a:t>
            </a:r>
            <a:r>
              <a:rPr lang="en-US" dirty="0" err="1" smtClean="0"/>
              <a:t>Rab</a:t>
            </a:r>
            <a:r>
              <a:rPr lang="en-US" dirty="0" smtClean="0"/>
              <a:t> Golden 1 – </a:t>
            </a:r>
            <a:r>
              <a:rPr lang="en-US" dirty="0"/>
              <a:t> </a:t>
            </a:r>
            <a:r>
              <a:rPr lang="en-US" dirty="0">
                <a:hlinkClick r:id="rId2"/>
              </a:rPr>
              <a:t>http://vizier.cfa.harvard.edu/viz-bin/VizieR-3?-source=J/MNRAS/398/1757/lyraes</a:t>
            </a:r>
            <a:endParaRPr lang="en-US" dirty="0"/>
          </a:p>
          <a:p>
            <a:endParaRPr lang="en-US" dirty="0"/>
          </a:p>
        </p:txBody>
      </p:sp>
      <p:pic>
        <p:nvPicPr>
          <p:cNvPr id="2" name="Picture 1" descr="Screen Shot 2017-07-11 at 6.09.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7" y="862176"/>
            <a:ext cx="7480300" cy="5702300"/>
          </a:xfrm>
          <a:prstGeom prst="rect">
            <a:avLst/>
          </a:prstGeom>
        </p:spPr>
      </p:pic>
      <p:sp>
        <p:nvSpPr>
          <p:cNvPr id="8" name="TextBox 7"/>
          <p:cNvSpPr txBox="1"/>
          <p:nvPr/>
        </p:nvSpPr>
        <p:spPr>
          <a:xfrm>
            <a:off x="0" y="4147"/>
            <a:ext cx="1667763" cy="369332"/>
          </a:xfrm>
          <a:prstGeom prst="rect">
            <a:avLst/>
          </a:prstGeom>
          <a:noFill/>
        </p:spPr>
        <p:txBody>
          <a:bodyPr wrap="square" rtlCol="0">
            <a:spAutoFit/>
          </a:bodyPr>
          <a:lstStyle/>
          <a:p>
            <a:r>
              <a:rPr lang="en-US" dirty="0" smtClean="0"/>
              <a:t>Week 4:</a:t>
            </a:r>
            <a:endParaRPr lang="en-US" dirty="0"/>
          </a:p>
        </p:txBody>
      </p:sp>
    </p:spTree>
    <p:extLst>
      <p:ext uri="{BB962C8B-B14F-4D97-AF65-F5344CB8AC3E}">
        <p14:creationId xmlns:p14="http://schemas.microsoft.com/office/powerpoint/2010/main" val="162450754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
        <p:nvSpPr>
          <p:cNvPr id="7" name="TextBox 6"/>
          <p:cNvSpPr txBox="1"/>
          <p:nvPr/>
        </p:nvSpPr>
        <p:spPr>
          <a:xfrm>
            <a:off x="113663" y="274638"/>
            <a:ext cx="8887935" cy="923330"/>
          </a:xfrm>
          <a:prstGeom prst="rect">
            <a:avLst/>
          </a:prstGeom>
          <a:noFill/>
        </p:spPr>
        <p:txBody>
          <a:bodyPr wrap="square" rtlCol="0">
            <a:spAutoFit/>
          </a:bodyPr>
          <a:lstStyle/>
          <a:p>
            <a:r>
              <a:rPr lang="en-US" dirty="0" smtClean="0"/>
              <a:t>	</a:t>
            </a:r>
            <a:r>
              <a:rPr lang="en-US" dirty="0"/>
              <a:t> </a:t>
            </a:r>
            <a:r>
              <a:rPr lang="en-US" dirty="0" smtClean="0"/>
              <a:t>       lyrae9.tbl – </a:t>
            </a:r>
            <a:r>
              <a:rPr lang="is-IS" dirty="0"/>
              <a:t>20 48 14.9 +00 07 05</a:t>
            </a:r>
            <a:r>
              <a:rPr lang="de-DE" dirty="0" smtClean="0"/>
              <a:t> – </a:t>
            </a:r>
            <a:r>
              <a:rPr lang="cs-CZ" dirty="0"/>
              <a:t>period: </a:t>
            </a:r>
            <a:r>
              <a:rPr lang="cs-CZ" dirty="0" smtClean="0"/>
              <a:t>0.5851614753091116 – </a:t>
            </a:r>
            <a:r>
              <a:rPr lang="cs-CZ" dirty="0" err="1" smtClean="0"/>
              <a:t>RRab</a:t>
            </a:r>
            <a:r>
              <a:rPr lang="cs-CZ" dirty="0" smtClean="0"/>
              <a:t> </a:t>
            </a:r>
            <a:r>
              <a:rPr lang="cs-CZ" dirty="0" err="1" smtClean="0"/>
              <a:t>Golden</a:t>
            </a:r>
            <a:r>
              <a:rPr lang="cs-CZ" dirty="0" smtClean="0"/>
              <a:t> </a:t>
            </a:r>
            <a:r>
              <a:rPr lang="cs-CZ" dirty="0" smtClean="0"/>
              <a:t>2 – </a:t>
            </a:r>
            <a:r>
              <a:rPr lang="en-US" dirty="0">
                <a:hlinkClick r:id="rId2"/>
              </a:rPr>
              <a:t>http://vizier.cfa.harvard.edu/viz-bin/VizieR-3?-source=J/MNRAS/398/1757/lyraes</a:t>
            </a:r>
            <a:endParaRPr lang="en-US" dirty="0"/>
          </a:p>
          <a:p>
            <a:endParaRPr lang="en-US" dirty="0"/>
          </a:p>
        </p:txBody>
      </p:sp>
      <p:pic>
        <p:nvPicPr>
          <p:cNvPr id="3" name="Picture 2" descr="Screen Shot 2017-07-06 at 2.25.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102" y="845115"/>
            <a:ext cx="7442200" cy="5816600"/>
          </a:xfrm>
          <a:prstGeom prst="rect">
            <a:avLst/>
          </a:prstGeom>
        </p:spPr>
      </p:pic>
    </p:spTree>
    <p:extLst>
      <p:ext uri="{BB962C8B-B14F-4D97-AF65-F5344CB8AC3E}">
        <p14:creationId xmlns:p14="http://schemas.microsoft.com/office/powerpoint/2010/main" val="8521701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676" y="89972"/>
            <a:ext cx="1667763" cy="369332"/>
          </a:xfrm>
          <a:prstGeom prst="rect">
            <a:avLst/>
          </a:prstGeom>
          <a:noFill/>
        </p:spPr>
        <p:txBody>
          <a:bodyPr wrap="square" rtlCol="0">
            <a:spAutoFit/>
          </a:bodyPr>
          <a:lstStyle/>
          <a:p>
            <a:r>
              <a:rPr lang="en-US" dirty="0" smtClean="0"/>
              <a:t>Week 4:</a:t>
            </a:r>
            <a:endParaRPr lang="en-US" dirty="0"/>
          </a:p>
        </p:txBody>
      </p:sp>
      <p:sp>
        <p:nvSpPr>
          <p:cNvPr id="7" name="TextBox 6"/>
          <p:cNvSpPr txBox="1"/>
          <p:nvPr/>
        </p:nvSpPr>
        <p:spPr>
          <a:xfrm>
            <a:off x="205430" y="274638"/>
            <a:ext cx="8938569" cy="923330"/>
          </a:xfrm>
          <a:prstGeom prst="rect">
            <a:avLst/>
          </a:prstGeom>
          <a:noFill/>
        </p:spPr>
        <p:txBody>
          <a:bodyPr wrap="square" rtlCol="0">
            <a:spAutoFit/>
          </a:bodyPr>
          <a:lstStyle/>
          <a:p>
            <a:r>
              <a:rPr lang="en-US" dirty="0" smtClean="0"/>
              <a:t>	</a:t>
            </a:r>
            <a:r>
              <a:rPr lang="en-US" dirty="0"/>
              <a:t> </a:t>
            </a:r>
            <a:r>
              <a:rPr lang="en-US" dirty="0" smtClean="0"/>
              <a:t>      lyrae10.tbl – </a:t>
            </a:r>
            <a:r>
              <a:rPr lang="is-IS" dirty="0" smtClean="0"/>
              <a:t>20 </a:t>
            </a:r>
            <a:r>
              <a:rPr lang="is-IS" dirty="0"/>
              <a:t>48 30.5 -00 04 </a:t>
            </a:r>
            <a:r>
              <a:rPr lang="is-IS" dirty="0" smtClean="0"/>
              <a:t>26 </a:t>
            </a:r>
            <a:r>
              <a:rPr lang="de-DE" dirty="0" smtClean="0"/>
              <a:t>– </a:t>
            </a:r>
            <a:r>
              <a:rPr lang="is-IS" dirty="0"/>
              <a:t>period: </a:t>
            </a:r>
            <a:r>
              <a:rPr lang="is-IS" dirty="0" smtClean="0"/>
              <a:t>0.4700500556304241 – R</a:t>
            </a:r>
            <a:r>
              <a:rPr lang="en-US" dirty="0" err="1"/>
              <a:t>R</a:t>
            </a:r>
            <a:r>
              <a:rPr lang="en-US" dirty="0" err="1" smtClean="0"/>
              <a:t>ab</a:t>
            </a:r>
            <a:r>
              <a:rPr lang="en-US" dirty="0" smtClean="0"/>
              <a:t> Golden </a:t>
            </a:r>
            <a:r>
              <a:rPr lang="en-US" dirty="0" smtClean="0"/>
              <a:t>3 </a:t>
            </a:r>
            <a:r>
              <a:rPr lang="cs-CZ" dirty="0"/>
              <a:t> – </a:t>
            </a:r>
            <a:r>
              <a:rPr lang="en-US" dirty="0">
                <a:hlinkClick r:id="rId2"/>
              </a:rPr>
              <a:t>http://vizier.cfa.harvard.edu/viz-bin/VizieR-3?-source=J/MNRAS/398/1757/lyraes</a:t>
            </a:r>
            <a:endParaRPr lang="en-US" dirty="0"/>
          </a:p>
          <a:p>
            <a:endParaRPr lang="en-US" dirty="0"/>
          </a:p>
        </p:txBody>
      </p:sp>
      <p:pic>
        <p:nvPicPr>
          <p:cNvPr id="2" name="Picture 1" descr="Screen Shot 2017-07-06 at 2.30.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14" y="1079500"/>
            <a:ext cx="7467600" cy="5778500"/>
          </a:xfrm>
          <a:prstGeom prst="rect">
            <a:avLst/>
          </a:prstGeom>
        </p:spPr>
      </p:pic>
    </p:spTree>
    <p:extLst>
      <p:ext uri="{BB962C8B-B14F-4D97-AF65-F5344CB8AC3E}">
        <p14:creationId xmlns:p14="http://schemas.microsoft.com/office/powerpoint/2010/main" val="14201465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8653" y="89972"/>
            <a:ext cx="8914171" cy="923330"/>
          </a:xfrm>
          <a:prstGeom prst="rect">
            <a:avLst/>
          </a:prstGeom>
          <a:noFill/>
        </p:spPr>
        <p:txBody>
          <a:bodyPr wrap="square" rtlCol="0">
            <a:spAutoFit/>
          </a:bodyPr>
          <a:lstStyle/>
          <a:p>
            <a:r>
              <a:rPr lang="en-US" dirty="0" smtClean="0"/>
              <a:t>	lyrae20.tbl – </a:t>
            </a:r>
            <a:r>
              <a:rPr lang="pt-BR" dirty="0"/>
              <a:t>20 50 01.9 +01 12 50 </a:t>
            </a:r>
            <a:r>
              <a:rPr lang="pt-BR" dirty="0" smtClean="0"/>
              <a:t>– </a:t>
            </a:r>
            <a:r>
              <a:rPr lang="it-IT" dirty="0" err="1"/>
              <a:t>period</a:t>
            </a:r>
            <a:r>
              <a:rPr lang="it-IT" dirty="0"/>
              <a:t>: </a:t>
            </a:r>
            <a:r>
              <a:rPr lang="it-IT" dirty="0" smtClean="0"/>
              <a:t>0.47739464735573495 – </a:t>
            </a:r>
            <a:r>
              <a:rPr lang="it-IT" dirty="0" err="1" smtClean="0"/>
              <a:t>RRab</a:t>
            </a:r>
            <a:r>
              <a:rPr lang="it-IT" dirty="0" smtClean="0"/>
              <a:t> </a:t>
            </a:r>
            <a:r>
              <a:rPr lang="it-IT" dirty="0" err="1" smtClean="0"/>
              <a:t>Average</a:t>
            </a:r>
            <a:r>
              <a:rPr lang="it-IT" dirty="0" smtClean="0"/>
              <a:t> </a:t>
            </a:r>
            <a:r>
              <a:rPr lang="it-IT" dirty="0" smtClean="0"/>
              <a:t>1 </a:t>
            </a:r>
            <a:r>
              <a:rPr lang="cs-CZ" dirty="0"/>
              <a:t> </a:t>
            </a:r>
            <a:endParaRPr lang="cs-CZ" dirty="0" smtClean="0"/>
          </a:p>
          <a:p>
            <a:r>
              <a:rPr lang="cs-CZ" dirty="0" smtClean="0"/>
              <a:t>– </a:t>
            </a:r>
            <a:r>
              <a:rPr lang="en-US" dirty="0">
                <a:hlinkClick r:id="rId2"/>
              </a:rPr>
              <a:t>http://vizier.cfa.harvard.edu/viz-bin/VizieR-3?-source=J/MNRAS/398/1757/lyraes</a:t>
            </a:r>
            <a:endParaRPr lang="en-US" dirty="0"/>
          </a:p>
          <a:p>
            <a:endParaRPr lang="en-US" dirty="0"/>
          </a:p>
        </p:txBody>
      </p:sp>
      <p:pic>
        <p:nvPicPr>
          <p:cNvPr id="3" name="Picture 2" descr="Screen Shot 2017-07-11 at 5.3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676" y="825238"/>
            <a:ext cx="7454900" cy="5842000"/>
          </a:xfrm>
          <a:prstGeom prst="rect">
            <a:avLst/>
          </a:prstGeom>
        </p:spPr>
      </p:pic>
      <p:sp>
        <p:nvSpPr>
          <p:cNvPr id="4" name="TextBox 3"/>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Tree>
    <p:extLst>
      <p:ext uri="{BB962C8B-B14F-4D97-AF65-F5344CB8AC3E}">
        <p14:creationId xmlns:p14="http://schemas.microsoft.com/office/powerpoint/2010/main" val="27674113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pic>
        <p:nvPicPr>
          <p:cNvPr id="3" name="Picture 2" descr="Screen Shot 2017-07-05 at 6.40.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14" y="824308"/>
            <a:ext cx="7467600" cy="5867400"/>
          </a:xfrm>
          <a:prstGeom prst="rect">
            <a:avLst/>
          </a:prstGeom>
        </p:spPr>
      </p:pic>
      <p:sp>
        <p:nvSpPr>
          <p:cNvPr id="7" name="TextBox 6"/>
          <p:cNvSpPr txBox="1"/>
          <p:nvPr/>
        </p:nvSpPr>
        <p:spPr>
          <a:xfrm>
            <a:off x="-149404" y="309970"/>
            <a:ext cx="9076301" cy="923330"/>
          </a:xfrm>
          <a:prstGeom prst="rect">
            <a:avLst/>
          </a:prstGeom>
          <a:noFill/>
        </p:spPr>
        <p:txBody>
          <a:bodyPr wrap="square" rtlCol="0">
            <a:spAutoFit/>
          </a:bodyPr>
          <a:lstStyle/>
          <a:p>
            <a:r>
              <a:rPr lang="en-US" dirty="0" smtClean="0"/>
              <a:t>			lyrae1.tbl - </a:t>
            </a:r>
            <a:r>
              <a:rPr lang="pt-BR" dirty="0" smtClean="0"/>
              <a:t>20</a:t>
            </a:r>
            <a:r>
              <a:rPr lang="pt-BR" dirty="0"/>
              <a:t>:42:47.8 00:03:</a:t>
            </a:r>
            <a:r>
              <a:rPr lang="pt-BR" dirty="0" smtClean="0"/>
              <a:t>52 – </a:t>
            </a:r>
            <a:r>
              <a:rPr lang="cs-CZ" dirty="0"/>
              <a:t>period: </a:t>
            </a:r>
            <a:r>
              <a:rPr lang="cs-CZ" dirty="0" smtClean="0"/>
              <a:t>0.561844783636383 – </a:t>
            </a:r>
            <a:r>
              <a:rPr lang="cs-CZ" dirty="0" err="1" smtClean="0"/>
              <a:t>RRab</a:t>
            </a:r>
            <a:r>
              <a:rPr lang="cs-CZ" dirty="0" smtClean="0"/>
              <a:t> </a:t>
            </a:r>
            <a:r>
              <a:rPr lang="cs-CZ" dirty="0" err="1"/>
              <a:t>A</a:t>
            </a:r>
            <a:r>
              <a:rPr lang="cs-CZ" dirty="0" err="1" smtClean="0"/>
              <a:t>verage</a:t>
            </a:r>
            <a:r>
              <a:rPr lang="cs-CZ" dirty="0" smtClean="0"/>
              <a:t> </a:t>
            </a:r>
            <a:r>
              <a:rPr lang="cs-CZ" dirty="0" smtClean="0"/>
              <a:t>2</a:t>
            </a:r>
          </a:p>
          <a:p>
            <a:r>
              <a:rPr lang="cs-CZ" dirty="0"/>
              <a:t> – </a:t>
            </a:r>
            <a:r>
              <a:rPr lang="en-US" dirty="0">
                <a:hlinkClick r:id="rId3"/>
              </a:rPr>
              <a:t>http://vizier.cfa.harvard.edu/viz-bin/VizieR-3?-source=J/MNRAS/398/1757/lyraes</a:t>
            </a:r>
            <a:endParaRPr lang="en-US" dirty="0"/>
          </a:p>
          <a:p>
            <a:endParaRPr lang="en-US" dirty="0"/>
          </a:p>
        </p:txBody>
      </p:sp>
    </p:spTree>
    <p:extLst>
      <p:ext uri="{BB962C8B-B14F-4D97-AF65-F5344CB8AC3E}">
        <p14:creationId xmlns:p14="http://schemas.microsoft.com/office/powerpoint/2010/main" val="318212110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
        <p:nvSpPr>
          <p:cNvPr id="7" name="TextBox 6"/>
          <p:cNvSpPr txBox="1"/>
          <p:nvPr/>
        </p:nvSpPr>
        <p:spPr>
          <a:xfrm>
            <a:off x="113664" y="288057"/>
            <a:ext cx="9030336" cy="923330"/>
          </a:xfrm>
          <a:prstGeom prst="rect">
            <a:avLst/>
          </a:prstGeom>
          <a:noFill/>
        </p:spPr>
        <p:txBody>
          <a:bodyPr wrap="square" rtlCol="0">
            <a:spAutoFit/>
          </a:bodyPr>
          <a:lstStyle/>
          <a:p>
            <a:r>
              <a:rPr lang="en-US" dirty="0" smtClean="0"/>
              <a:t>		lyrae7.tbl – </a:t>
            </a:r>
            <a:r>
              <a:rPr lang="pt-BR" dirty="0"/>
              <a:t>20 46 11.2 -00 02 </a:t>
            </a:r>
            <a:r>
              <a:rPr lang="pt-BR" dirty="0" smtClean="0"/>
              <a:t>33</a:t>
            </a:r>
            <a:r>
              <a:rPr lang="de-DE" dirty="0" smtClean="0"/>
              <a:t> – </a:t>
            </a:r>
            <a:r>
              <a:rPr lang="nb-NO" dirty="0" err="1"/>
              <a:t>period</a:t>
            </a:r>
            <a:r>
              <a:rPr lang="nb-NO" dirty="0"/>
              <a:t>: </a:t>
            </a:r>
            <a:r>
              <a:rPr lang="cs-CZ" dirty="0" smtClean="0"/>
              <a:t>0.5821477409465838 – </a:t>
            </a:r>
            <a:r>
              <a:rPr lang="cs-CZ" dirty="0" err="1" smtClean="0"/>
              <a:t>RRab</a:t>
            </a:r>
            <a:r>
              <a:rPr lang="cs-CZ" dirty="0" smtClean="0"/>
              <a:t> </a:t>
            </a:r>
            <a:r>
              <a:rPr lang="cs-CZ" dirty="0" err="1" smtClean="0"/>
              <a:t>Average</a:t>
            </a:r>
            <a:r>
              <a:rPr lang="cs-CZ" dirty="0" smtClean="0"/>
              <a:t> </a:t>
            </a:r>
            <a:r>
              <a:rPr lang="cs-CZ" dirty="0"/>
              <a:t>3  – </a:t>
            </a:r>
            <a:r>
              <a:rPr lang="en-US" dirty="0">
                <a:hlinkClick r:id="rId2"/>
              </a:rPr>
              <a:t>http://vizier.cfa.harvard.edu/viz-bin/VizieR-3?-source=J/MNRAS/398/1757/lyraes</a:t>
            </a:r>
            <a:endParaRPr lang="en-US" dirty="0"/>
          </a:p>
          <a:p>
            <a:r>
              <a:rPr lang="cs-CZ" dirty="0" smtClean="0"/>
              <a:t> </a:t>
            </a:r>
            <a:endParaRPr lang="en-US" dirty="0"/>
          </a:p>
        </p:txBody>
      </p:sp>
      <p:pic>
        <p:nvPicPr>
          <p:cNvPr id="2" name="Picture 1" descr="Screen Shot 2017-07-06 at 2.09.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24" y="1054100"/>
            <a:ext cx="7442200" cy="5803900"/>
          </a:xfrm>
          <a:prstGeom prst="rect">
            <a:avLst/>
          </a:prstGeom>
        </p:spPr>
      </p:pic>
    </p:spTree>
    <p:extLst>
      <p:ext uri="{BB962C8B-B14F-4D97-AF65-F5344CB8AC3E}">
        <p14:creationId xmlns:p14="http://schemas.microsoft.com/office/powerpoint/2010/main" val="254792441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
        <p:nvSpPr>
          <p:cNvPr id="7" name="TextBox 6"/>
          <p:cNvSpPr txBox="1"/>
          <p:nvPr/>
        </p:nvSpPr>
        <p:spPr>
          <a:xfrm>
            <a:off x="0" y="459304"/>
            <a:ext cx="9030336" cy="923330"/>
          </a:xfrm>
          <a:prstGeom prst="rect">
            <a:avLst/>
          </a:prstGeom>
          <a:noFill/>
        </p:spPr>
        <p:txBody>
          <a:bodyPr wrap="square" rtlCol="0">
            <a:spAutoFit/>
          </a:bodyPr>
          <a:lstStyle/>
          <a:p>
            <a:r>
              <a:rPr lang="en-US" dirty="0" smtClean="0"/>
              <a:t>		lyrae8.tbl – </a:t>
            </a:r>
            <a:r>
              <a:rPr lang="is-IS" dirty="0"/>
              <a:t>20 46 24.8 +01 11 </a:t>
            </a:r>
            <a:r>
              <a:rPr lang="is-IS" dirty="0" smtClean="0"/>
              <a:t>55</a:t>
            </a:r>
            <a:r>
              <a:rPr lang="de-DE" dirty="0" smtClean="0"/>
              <a:t> – </a:t>
            </a:r>
            <a:r>
              <a:rPr lang="en-US" dirty="0"/>
              <a:t>period: </a:t>
            </a:r>
            <a:r>
              <a:rPr lang="en-US" dirty="0" smtClean="0"/>
              <a:t>0.32499810688602737 – </a:t>
            </a:r>
            <a:r>
              <a:rPr lang="en-US" dirty="0" err="1" smtClean="0"/>
              <a:t>RRc</a:t>
            </a:r>
            <a:r>
              <a:rPr lang="en-US" dirty="0" smtClean="0"/>
              <a:t> Golden </a:t>
            </a:r>
            <a:r>
              <a:rPr lang="en-US" dirty="0" smtClean="0"/>
              <a:t>1 </a:t>
            </a:r>
            <a:r>
              <a:rPr lang="cs-CZ" dirty="0"/>
              <a:t> – </a:t>
            </a:r>
            <a:r>
              <a:rPr lang="en-US" dirty="0">
                <a:hlinkClick r:id="rId2"/>
              </a:rPr>
              <a:t>http://vizier.cfa.harvard.edu/viz-bin/VizieR-3?-source=J/MNRAS/398/1757/lyraes</a:t>
            </a:r>
            <a:endParaRPr lang="en-US" dirty="0"/>
          </a:p>
          <a:p>
            <a:endParaRPr lang="en-US" dirty="0"/>
          </a:p>
        </p:txBody>
      </p:sp>
      <p:pic>
        <p:nvPicPr>
          <p:cNvPr id="3" name="Picture 2" descr="Screen Shot 2017-07-06 at 2.16.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64" y="1058197"/>
            <a:ext cx="7135471" cy="5605567"/>
          </a:xfrm>
          <a:prstGeom prst="rect">
            <a:avLst/>
          </a:prstGeom>
        </p:spPr>
      </p:pic>
    </p:spTree>
    <p:extLst>
      <p:ext uri="{BB962C8B-B14F-4D97-AF65-F5344CB8AC3E}">
        <p14:creationId xmlns:p14="http://schemas.microsoft.com/office/powerpoint/2010/main" val="195758022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
        <p:nvSpPr>
          <p:cNvPr id="7" name="TextBox 6"/>
          <p:cNvSpPr txBox="1"/>
          <p:nvPr/>
        </p:nvSpPr>
        <p:spPr>
          <a:xfrm>
            <a:off x="0" y="361117"/>
            <a:ext cx="9144000" cy="923330"/>
          </a:xfrm>
          <a:prstGeom prst="rect">
            <a:avLst/>
          </a:prstGeom>
          <a:noFill/>
        </p:spPr>
        <p:txBody>
          <a:bodyPr wrap="square" rtlCol="0">
            <a:spAutoFit/>
          </a:bodyPr>
          <a:lstStyle/>
          <a:p>
            <a:r>
              <a:rPr lang="en-US" dirty="0" smtClean="0"/>
              <a:t>		lyrae3.tbl – </a:t>
            </a:r>
            <a:r>
              <a:rPr lang="cs-CZ" dirty="0"/>
              <a:t>20 44 50.9 +00 </a:t>
            </a:r>
            <a:r>
              <a:rPr lang="cs-CZ" dirty="0" smtClean="0"/>
              <a:t>11 20 – </a:t>
            </a:r>
            <a:r>
              <a:rPr lang="nb-NO" dirty="0" err="1"/>
              <a:t>period</a:t>
            </a:r>
            <a:r>
              <a:rPr lang="nb-NO" dirty="0"/>
              <a:t>: </a:t>
            </a:r>
            <a:r>
              <a:rPr lang="nb-NO" dirty="0" smtClean="0"/>
              <a:t>0.37561549293711405 – </a:t>
            </a:r>
            <a:r>
              <a:rPr lang="nb-NO" dirty="0" err="1" smtClean="0"/>
              <a:t>RRc</a:t>
            </a:r>
            <a:r>
              <a:rPr lang="nb-NO" dirty="0" smtClean="0"/>
              <a:t> Golden </a:t>
            </a:r>
            <a:r>
              <a:rPr lang="nb-NO" dirty="0" smtClean="0"/>
              <a:t>2 </a:t>
            </a:r>
            <a:r>
              <a:rPr lang="cs-CZ" dirty="0"/>
              <a:t> – </a:t>
            </a:r>
            <a:r>
              <a:rPr lang="en-US" dirty="0">
                <a:hlinkClick r:id="rId2"/>
              </a:rPr>
              <a:t>http://vizier.cfa.harvard.edu/viz-bin/VizieR-3?-source=J/MNRAS/398/1757/lyraes</a:t>
            </a:r>
            <a:endParaRPr lang="en-US" dirty="0"/>
          </a:p>
          <a:p>
            <a:endParaRPr lang="en-US" dirty="0"/>
          </a:p>
        </p:txBody>
      </p:sp>
      <p:pic>
        <p:nvPicPr>
          <p:cNvPr id="2" name="Picture 1" descr="Screen Shot 2017-07-05 at 6.53.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83" y="977900"/>
            <a:ext cx="7531100" cy="5880100"/>
          </a:xfrm>
          <a:prstGeom prst="rect">
            <a:avLst/>
          </a:prstGeom>
        </p:spPr>
      </p:pic>
    </p:spTree>
    <p:extLst>
      <p:ext uri="{BB962C8B-B14F-4D97-AF65-F5344CB8AC3E}">
        <p14:creationId xmlns:p14="http://schemas.microsoft.com/office/powerpoint/2010/main" val="7334253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smtClean="0"/>
              <a:t> </a:t>
            </a:r>
            <a:r>
              <a:rPr lang="en-US" dirty="0"/>
              <a:t>Light </a:t>
            </a:r>
            <a:r>
              <a:rPr lang="en-US" dirty="0" smtClean="0"/>
              <a:t>curves for star 2 cont.</a:t>
            </a:r>
            <a:br>
              <a:rPr lang="en-US" dirty="0" smtClean="0"/>
            </a:br>
            <a:r>
              <a:rPr lang="en-US" sz="1600" dirty="0"/>
              <a:t>for object 226832060006908, </a:t>
            </a:r>
            <a:r>
              <a:rPr lang="en-US" sz="1600" dirty="0" smtClean="0"/>
              <a:t>best-fit period </a:t>
            </a:r>
            <a:r>
              <a:rPr lang="en-US" sz="1600" dirty="0"/>
              <a:t>= 0.191486</a:t>
            </a:r>
            <a:br>
              <a:rPr lang="en-US" sz="1600" dirty="0"/>
            </a:br>
            <a:endParaRPr lang="en-US" sz="1600" dirty="0"/>
          </a:p>
        </p:txBody>
      </p:sp>
      <p:pic>
        <p:nvPicPr>
          <p:cNvPr id="3" name="Picture 2" descr="Screen Shot 2017-06-26 at 4.39.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046" y="1417638"/>
            <a:ext cx="6511501" cy="4928771"/>
          </a:xfrm>
          <a:prstGeom prst="rect">
            <a:avLst/>
          </a:prstGeom>
        </p:spPr>
      </p:pic>
      <p:sp>
        <p:nvSpPr>
          <p:cNvPr id="4" name="Rectangle 3"/>
          <p:cNvSpPr/>
          <p:nvPr/>
        </p:nvSpPr>
        <p:spPr>
          <a:xfrm>
            <a:off x="131349" y="89972"/>
            <a:ext cx="955610" cy="369332"/>
          </a:xfrm>
          <a:prstGeom prst="rect">
            <a:avLst/>
          </a:prstGeom>
        </p:spPr>
        <p:txBody>
          <a:bodyPr wrap="none">
            <a:spAutoFit/>
          </a:bodyPr>
          <a:lstStyle/>
          <a:p>
            <a:r>
              <a:rPr lang="en-US" dirty="0"/>
              <a:t>Week 1: </a:t>
            </a:r>
          </a:p>
        </p:txBody>
      </p:sp>
    </p:spTree>
    <p:extLst>
      <p:ext uri="{BB962C8B-B14F-4D97-AF65-F5344CB8AC3E}">
        <p14:creationId xmlns:p14="http://schemas.microsoft.com/office/powerpoint/2010/main" val="267204105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
        <p:nvSpPr>
          <p:cNvPr id="7" name="TextBox 6"/>
          <p:cNvSpPr txBox="1"/>
          <p:nvPr/>
        </p:nvSpPr>
        <p:spPr>
          <a:xfrm>
            <a:off x="0" y="274638"/>
            <a:ext cx="9143999" cy="923330"/>
          </a:xfrm>
          <a:prstGeom prst="rect">
            <a:avLst/>
          </a:prstGeom>
          <a:noFill/>
        </p:spPr>
        <p:txBody>
          <a:bodyPr wrap="square" rtlCol="0">
            <a:spAutoFit/>
          </a:bodyPr>
          <a:lstStyle/>
          <a:p>
            <a:r>
              <a:rPr lang="en-US" dirty="0" smtClean="0"/>
              <a:t>		   lyrae21.tbl – </a:t>
            </a:r>
            <a:r>
              <a:rPr lang="is-IS" dirty="0"/>
              <a:t>20 50 15.7 -00 08 52</a:t>
            </a:r>
            <a:r>
              <a:rPr lang="pt-BR" dirty="0" smtClean="0"/>
              <a:t> – </a:t>
            </a:r>
            <a:r>
              <a:rPr lang="hr-HR" dirty="0"/>
              <a:t>period: </a:t>
            </a:r>
            <a:r>
              <a:rPr lang="hr-HR" dirty="0" smtClean="0"/>
              <a:t>0.3401154623971746 – RRc Golden </a:t>
            </a:r>
            <a:r>
              <a:rPr lang="hr-HR" dirty="0" smtClean="0"/>
              <a:t>3 </a:t>
            </a:r>
            <a:r>
              <a:rPr lang="cs-CZ" dirty="0"/>
              <a:t> – </a:t>
            </a:r>
            <a:r>
              <a:rPr lang="en-US" dirty="0">
                <a:hlinkClick r:id="rId2"/>
              </a:rPr>
              <a:t>http://vizier.cfa.harvard.edu/viz-bin/VizieR-3?-source=J/MNRAS/398/1757/lyraes</a:t>
            </a:r>
            <a:endParaRPr lang="en-US" dirty="0"/>
          </a:p>
          <a:p>
            <a:endParaRPr lang="en-US" dirty="0"/>
          </a:p>
        </p:txBody>
      </p:sp>
      <p:pic>
        <p:nvPicPr>
          <p:cNvPr id="2" name="Picture 1" descr="Screen Shot 2017-07-11 at 5.42.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15" y="973851"/>
            <a:ext cx="7378700" cy="5740400"/>
          </a:xfrm>
          <a:prstGeom prst="rect">
            <a:avLst/>
          </a:prstGeom>
        </p:spPr>
      </p:pic>
    </p:spTree>
    <p:extLst>
      <p:ext uri="{BB962C8B-B14F-4D97-AF65-F5344CB8AC3E}">
        <p14:creationId xmlns:p14="http://schemas.microsoft.com/office/powerpoint/2010/main" val="40837223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
        <p:nvSpPr>
          <p:cNvPr id="7" name="TextBox 6"/>
          <p:cNvSpPr txBox="1"/>
          <p:nvPr/>
        </p:nvSpPr>
        <p:spPr>
          <a:xfrm>
            <a:off x="316068" y="309970"/>
            <a:ext cx="8827931" cy="923330"/>
          </a:xfrm>
          <a:prstGeom prst="rect">
            <a:avLst/>
          </a:prstGeom>
          <a:noFill/>
        </p:spPr>
        <p:txBody>
          <a:bodyPr wrap="square" rtlCol="0">
            <a:spAutoFit/>
          </a:bodyPr>
          <a:lstStyle/>
          <a:p>
            <a:r>
              <a:rPr lang="en-US" dirty="0" smtClean="0"/>
              <a:t>		lyrae34.tbl – </a:t>
            </a:r>
            <a:r>
              <a:rPr lang="hr-HR" dirty="0"/>
              <a:t>20 57 43.8 -00 44 50</a:t>
            </a:r>
            <a:r>
              <a:rPr lang="pt-BR" dirty="0" smtClean="0"/>
              <a:t> – </a:t>
            </a:r>
            <a:r>
              <a:rPr lang="is-IS" dirty="0"/>
              <a:t>period: </a:t>
            </a:r>
            <a:r>
              <a:rPr lang="is-IS" dirty="0" smtClean="0"/>
              <a:t>0.3132667202979292 – RRc Average </a:t>
            </a:r>
            <a:r>
              <a:rPr lang="is-IS" dirty="0" smtClean="0"/>
              <a:t>1</a:t>
            </a:r>
          </a:p>
          <a:p>
            <a:r>
              <a:rPr lang="cs-CZ" dirty="0"/>
              <a:t> – </a:t>
            </a:r>
            <a:r>
              <a:rPr lang="en-US" dirty="0">
                <a:hlinkClick r:id="rId2"/>
              </a:rPr>
              <a:t>http://vizier.cfa.harvard.edu/viz-bin/VizieR-3?-source=J/MNRAS/398/1757/lyraes</a:t>
            </a:r>
            <a:endParaRPr lang="en-US" dirty="0"/>
          </a:p>
          <a:p>
            <a:endParaRPr lang="en-US" dirty="0"/>
          </a:p>
        </p:txBody>
      </p:sp>
      <p:pic>
        <p:nvPicPr>
          <p:cNvPr id="2" name="Picture 1" descr="Screen Shot 2017-07-11 at 6.13.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81" y="1041400"/>
            <a:ext cx="7416800" cy="5816600"/>
          </a:xfrm>
          <a:prstGeom prst="rect">
            <a:avLst/>
          </a:prstGeom>
        </p:spPr>
      </p:pic>
    </p:spTree>
    <p:extLst>
      <p:ext uri="{BB962C8B-B14F-4D97-AF65-F5344CB8AC3E}">
        <p14:creationId xmlns:p14="http://schemas.microsoft.com/office/powerpoint/2010/main" val="209475867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
        <p:nvSpPr>
          <p:cNvPr id="7" name="TextBox 6"/>
          <p:cNvSpPr txBox="1"/>
          <p:nvPr/>
        </p:nvSpPr>
        <p:spPr>
          <a:xfrm>
            <a:off x="316068" y="115479"/>
            <a:ext cx="8573477" cy="923330"/>
          </a:xfrm>
          <a:prstGeom prst="rect">
            <a:avLst/>
          </a:prstGeom>
          <a:noFill/>
        </p:spPr>
        <p:txBody>
          <a:bodyPr wrap="square" rtlCol="0">
            <a:spAutoFit/>
          </a:bodyPr>
          <a:lstStyle/>
          <a:p>
            <a:r>
              <a:rPr lang="en-US" dirty="0" smtClean="0"/>
              <a:t>	</a:t>
            </a:r>
            <a:r>
              <a:rPr lang="en-US" dirty="0"/>
              <a:t> </a:t>
            </a:r>
            <a:r>
              <a:rPr lang="en-US" dirty="0" smtClean="0"/>
              <a:t>    lyrae27.tbl – </a:t>
            </a:r>
            <a:r>
              <a:rPr lang="is-IS" dirty="0"/>
              <a:t>20 53 21.3 -00 20 50</a:t>
            </a:r>
            <a:r>
              <a:rPr lang="pt-BR" dirty="0" smtClean="0"/>
              <a:t> – </a:t>
            </a:r>
            <a:r>
              <a:rPr lang="it-IT" dirty="0" err="1"/>
              <a:t>period</a:t>
            </a:r>
            <a:r>
              <a:rPr lang="it-IT" dirty="0"/>
              <a:t>: </a:t>
            </a:r>
            <a:r>
              <a:rPr lang="it-IT" dirty="0" smtClean="0"/>
              <a:t>0.3763623375714241 – </a:t>
            </a:r>
            <a:r>
              <a:rPr lang="it-IT" dirty="0" err="1" smtClean="0"/>
              <a:t>RRc</a:t>
            </a:r>
            <a:r>
              <a:rPr lang="it-IT" dirty="0" smtClean="0"/>
              <a:t> </a:t>
            </a:r>
            <a:r>
              <a:rPr lang="it-IT" dirty="0" err="1" smtClean="0"/>
              <a:t>Average</a:t>
            </a:r>
            <a:r>
              <a:rPr lang="it-IT" dirty="0" smtClean="0"/>
              <a:t> </a:t>
            </a:r>
            <a:r>
              <a:rPr lang="it-IT" dirty="0" smtClean="0"/>
              <a:t>2 </a:t>
            </a:r>
            <a:r>
              <a:rPr lang="cs-CZ" dirty="0"/>
              <a:t> – </a:t>
            </a:r>
            <a:r>
              <a:rPr lang="en-US" dirty="0">
                <a:hlinkClick r:id="rId2"/>
              </a:rPr>
              <a:t>http://vizier.cfa.harvard.edu/viz-bin/VizieR-3?-source=J/MNRAS/398/1757/lyraes</a:t>
            </a:r>
            <a:endParaRPr lang="en-US" dirty="0"/>
          </a:p>
          <a:p>
            <a:endParaRPr lang="en-US" dirty="0"/>
          </a:p>
        </p:txBody>
      </p:sp>
      <p:pic>
        <p:nvPicPr>
          <p:cNvPr id="3" name="Picture 2" descr="Screen Shot 2017-07-11 at 6.0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61" y="753427"/>
            <a:ext cx="7378700" cy="5791200"/>
          </a:xfrm>
          <a:prstGeom prst="rect">
            <a:avLst/>
          </a:prstGeom>
        </p:spPr>
      </p:pic>
    </p:spTree>
    <p:extLst>
      <p:ext uri="{BB962C8B-B14F-4D97-AF65-F5344CB8AC3E}">
        <p14:creationId xmlns:p14="http://schemas.microsoft.com/office/powerpoint/2010/main" val="132712148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9972"/>
            <a:ext cx="1667763" cy="369332"/>
          </a:xfrm>
          <a:prstGeom prst="rect">
            <a:avLst/>
          </a:prstGeom>
          <a:noFill/>
        </p:spPr>
        <p:txBody>
          <a:bodyPr wrap="square" rtlCol="0">
            <a:spAutoFit/>
          </a:bodyPr>
          <a:lstStyle/>
          <a:p>
            <a:r>
              <a:rPr lang="en-US" dirty="0" smtClean="0"/>
              <a:t>Week 4:</a:t>
            </a:r>
            <a:endParaRPr lang="en-US" dirty="0"/>
          </a:p>
        </p:txBody>
      </p:sp>
      <p:sp>
        <p:nvSpPr>
          <p:cNvPr id="7" name="TextBox 6"/>
          <p:cNvSpPr txBox="1"/>
          <p:nvPr/>
        </p:nvSpPr>
        <p:spPr>
          <a:xfrm>
            <a:off x="316068" y="309970"/>
            <a:ext cx="8827931" cy="923330"/>
          </a:xfrm>
          <a:prstGeom prst="rect">
            <a:avLst/>
          </a:prstGeom>
          <a:noFill/>
        </p:spPr>
        <p:txBody>
          <a:bodyPr wrap="square" rtlCol="0">
            <a:spAutoFit/>
          </a:bodyPr>
          <a:lstStyle/>
          <a:p>
            <a:r>
              <a:rPr lang="en-US" dirty="0" smtClean="0"/>
              <a:t>	</a:t>
            </a:r>
            <a:r>
              <a:rPr lang="en-US" dirty="0"/>
              <a:t> </a:t>
            </a:r>
            <a:r>
              <a:rPr lang="en-US" dirty="0" smtClean="0"/>
              <a:t>     lyrae39.tbl – </a:t>
            </a:r>
            <a:r>
              <a:rPr lang="nb-NO" dirty="0"/>
              <a:t>20 59 55.2 -00 42 44</a:t>
            </a:r>
            <a:r>
              <a:rPr lang="pt-BR" dirty="0" smtClean="0"/>
              <a:t> – </a:t>
            </a:r>
            <a:r>
              <a:rPr lang="fi-FI" dirty="0" err="1"/>
              <a:t>period</a:t>
            </a:r>
            <a:r>
              <a:rPr lang="fi-FI" dirty="0"/>
              <a:t>: </a:t>
            </a:r>
            <a:r>
              <a:rPr lang="fi-FI" dirty="0" smtClean="0"/>
              <a:t>0.31028610861503175 – </a:t>
            </a:r>
            <a:r>
              <a:rPr lang="fi-FI" dirty="0" err="1" smtClean="0"/>
              <a:t>RRc</a:t>
            </a:r>
            <a:r>
              <a:rPr lang="fi-FI" dirty="0" smtClean="0"/>
              <a:t> </a:t>
            </a:r>
            <a:r>
              <a:rPr lang="fi-FI" dirty="0" err="1" smtClean="0"/>
              <a:t>Average</a:t>
            </a:r>
            <a:r>
              <a:rPr lang="fi-FI" dirty="0" smtClean="0"/>
              <a:t> </a:t>
            </a:r>
            <a:r>
              <a:rPr lang="fi-FI" dirty="0" smtClean="0"/>
              <a:t>3 </a:t>
            </a:r>
            <a:r>
              <a:rPr lang="cs-CZ" dirty="0"/>
              <a:t> – </a:t>
            </a:r>
            <a:r>
              <a:rPr lang="en-US" dirty="0">
                <a:hlinkClick r:id="rId2"/>
              </a:rPr>
              <a:t>http://vizier.cfa.harvard.edu/viz-bin/VizieR-3?-source=J/MNRAS/398/1757/lyraes</a:t>
            </a:r>
            <a:endParaRPr lang="en-US" dirty="0"/>
          </a:p>
          <a:p>
            <a:endParaRPr lang="en-US" dirty="0"/>
          </a:p>
        </p:txBody>
      </p:sp>
      <p:pic>
        <p:nvPicPr>
          <p:cNvPr id="2" name="Picture 1" descr="Screen Shot 2017-07-11 at 6.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53" y="859771"/>
            <a:ext cx="7429500" cy="5753100"/>
          </a:xfrm>
          <a:prstGeom prst="rect">
            <a:avLst/>
          </a:prstGeom>
        </p:spPr>
      </p:pic>
    </p:spTree>
    <p:extLst>
      <p:ext uri="{BB962C8B-B14F-4D97-AF65-F5344CB8AC3E}">
        <p14:creationId xmlns:p14="http://schemas.microsoft.com/office/powerpoint/2010/main" val="368518757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56" y="2469826"/>
            <a:ext cx="8229600" cy="1143000"/>
          </a:xfrm>
        </p:spPr>
        <p:txBody>
          <a:bodyPr/>
          <a:lstStyle/>
          <a:p>
            <a:r>
              <a:rPr lang="en-US" dirty="0" smtClean="0"/>
              <a:t>EXTRA (RR </a:t>
            </a:r>
            <a:r>
              <a:rPr lang="en-US" dirty="0" err="1" smtClean="0"/>
              <a:t>Lyrae</a:t>
            </a:r>
            <a:r>
              <a:rPr lang="en-US" dirty="0" smtClean="0"/>
              <a:t>)</a:t>
            </a:r>
            <a:endParaRPr lang="en-US" dirty="0"/>
          </a:p>
        </p:txBody>
      </p:sp>
    </p:spTree>
    <p:extLst>
      <p:ext uri="{BB962C8B-B14F-4D97-AF65-F5344CB8AC3E}">
        <p14:creationId xmlns:p14="http://schemas.microsoft.com/office/powerpoint/2010/main" val="107044954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3664" y="328357"/>
            <a:ext cx="8387552" cy="923330"/>
          </a:xfrm>
          <a:prstGeom prst="rect">
            <a:avLst/>
          </a:prstGeom>
          <a:noFill/>
        </p:spPr>
        <p:txBody>
          <a:bodyPr wrap="square" rtlCol="0">
            <a:spAutoFit/>
          </a:bodyPr>
          <a:lstStyle/>
          <a:p>
            <a:r>
              <a:rPr lang="en-US" dirty="0" smtClean="0"/>
              <a:t>			lyrae9.tbl – </a:t>
            </a:r>
            <a:r>
              <a:rPr lang="is-IS" dirty="0"/>
              <a:t>20 48 14.9 +00 07 05</a:t>
            </a:r>
            <a:r>
              <a:rPr lang="de-DE" dirty="0" smtClean="0"/>
              <a:t> – </a:t>
            </a:r>
            <a:r>
              <a:rPr lang="cs-CZ" dirty="0"/>
              <a:t>period: </a:t>
            </a:r>
            <a:r>
              <a:rPr lang="cs-CZ" dirty="0"/>
              <a:t>0.5851614753091116  – </a:t>
            </a:r>
            <a:r>
              <a:rPr lang="en-US" dirty="0">
                <a:hlinkClick r:id="rId2"/>
              </a:rPr>
              <a:t>http://vizier.cfa.harvard.edu/viz-bin/VizieR-3?-source=J/MNRAS/398/1757/lyraes</a:t>
            </a:r>
            <a:endParaRPr lang="en-US" dirty="0"/>
          </a:p>
          <a:p>
            <a:endParaRPr lang="en-US" dirty="0"/>
          </a:p>
        </p:txBody>
      </p:sp>
      <p:pic>
        <p:nvPicPr>
          <p:cNvPr id="2" name="Picture 1" descr="Screen Shot 2017-07-06 at 2.25.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616" y="977900"/>
            <a:ext cx="7594600" cy="5880100"/>
          </a:xfrm>
          <a:prstGeom prst="rect">
            <a:avLst/>
          </a:prstGeom>
        </p:spPr>
      </p:pic>
    </p:spTree>
    <p:extLst>
      <p:ext uri="{BB962C8B-B14F-4D97-AF65-F5344CB8AC3E}">
        <p14:creationId xmlns:p14="http://schemas.microsoft.com/office/powerpoint/2010/main" val="46204076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0"/>
            <a:ext cx="8827931" cy="923330"/>
          </a:xfrm>
          <a:prstGeom prst="rect">
            <a:avLst/>
          </a:prstGeom>
          <a:noFill/>
        </p:spPr>
        <p:txBody>
          <a:bodyPr wrap="square" rtlCol="0">
            <a:spAutoFit/>
          </a:bodyPr>
          <a:lstStyle/>
          <a:p>
            <a:r>
              <a:rPr lang="en-US" dirty="0" smtClean="0"/>
              <a:t>	</a:t>
            </a:r>
            <a:r>
              <a:rPr lang="en-US" dirty="0"/>
              <a:t> </a:t>
            </a:r>
            <a:r>
              <a:rPr lang="en-US" dirty="0" smtClean="0"/>
              <a:t>   lyrae25.tbl – </a:t>
            </a:r>
            <a:r>
              <a:rPr lang="cs-CZ" dirty="0"/>
              <a:t>20 52 42.7 -01 11 25</a:t>
            </a:r>
            <a:r>
              <a:rPr lang="pt-BR" dirty="0" smtClean="0"/>
              <a:t> – </a:t>
            </a:r>
            <a:r>
              <a:rPr lang="is-IS" dirty="0"/>
              <a:t>period: </a:t>
            </a:r>
            <a:r>
              <a:rPr lang="is-IS" dirty="0" smtClean="0"/>
              <a:t>0.31165385977072246 </a:t>
            </a:r>
            <a:r>
              <a:rPr lang="cs-CZ" dirty="0"/>
              <a:t> – </a:t>
            </a:r>
            <a:r>
              <a:rPr lang="en-US" dirty="0">
                <a:hlinkClick r:id="rId2"/>
              </a:rPr>
              <a:t>http://vizier.cfa.harvard.edu/viz-bin/VizieR-3?-source=J/MNRAS/398/1757/lyraes</a:t>
            </a:r>
            <a:endParaRPr lang="en-US" dirty="0"/>
          </a:p>
          <a:p>
            <a:r>
              <a:rPr lang="is-IS" dirty="0" smtClean="0"/>
              <a:t> </a:t>
            </a:r>
            <a:endParaRPr lang="en-US" dirty="0"/>
          </a:p>
        </p:txBody>
      </p:sp>
      <p:pic>
        <p:nvPicPr>
          <p:cNvPr id="3" name="Picture 2" descr="Screen Shot 2017-07-11 at 5.5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567" y="634952"/>
            <a:ext cx="7442200" cy="5867400"/>
          </a:xfrm>
          <a:prstGeom prst="rect">
            <a:avLst/>
          </a:prstGeom>
        </p:spPr>
      </p:pic>
    </p:spTree>
    <p:extLst>
      <p:ext uri="{BB962C8B-B14F-4D97-AF65-F5344CB8AC3E}">
        <p14:creationId xmlns:p14="http://schemas.microsoft.com/office/powerpoint/2010/main" val="317394620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85775"/>
            <a:ext cx="8387552" cy="923330"/>
          </a:xfrm>
          <a:prstGeom prst="rect">
            <a:avLst/>
          </a:prstGeom>
          <a:noFill/>
        </p:spPr>
        <p:txBody>
          <a:bodyPr wrap="square" rtlCol="0">
            <a:spAutoFit/>
          </a:bodyPr>
          <a:lstStyle/>
          <a:p>
            <a:r>
              <a:rPr lang="en-US" dirty="0" smtClean="0"/>
              <a:t>			lyrae31.tbl – </a:t>
            </a:r>
            <a:r>
              <a:rPr lang="is-IS" dirty="0"/>
              <a:t>20 55 21.3 -01 10 47</a:t>
            </a:r>
            <a:r>
              <a:rPr lang="pt-BR" dirty="0" smtClean="0"/>
              <a:t> – </a:t>
            </a:r>
            <a:r>
              <a:rPr lang="is-IS" dirty="0"/>
              <a:t>period: </a:t>
            </a:r>
            <a:r>
              <a:rPr lang="is-IS" dirty="0" smtClean="0"/>
              <a:t>0.37669820258452635 </a:t>
            </a:r>
            <a:r>
              <a:rPr lang="cs-CZ" dirty="0"/>
              <a:t> – </a:t>
            </a:r>
            <a:r>
              <a:rPr lang="en-US" dirty="0">
                <a:hlinkClick r:id="rId2"/>
              </a:rPr>
              <a:t>http://vizier.cfa.harvard.edu/viz-bin/VizieR-3?-source=J/MNRAS/398/1757/lyraes</a:t>
            </a:r>
            <a:endParaRPr lang="en-US" dirty="0"/>
          </a:p>
          <a:p>
            <a:endParaRPr lang="en-US" dirty="0"/>
          </a:p>
        </p:txBody>
      </p:sp>
      <p:pic>
        <p:nvPicPr>
          <p:cNvPr id="3" name="Picture 2" descr="Screen Shot 2017-07-11 at 6.07.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48" y="872303"/>
            <a:ext cx="7518400" cy="5778500"/>
          </a:xfrm>
          <a:prstGeom prst="rect">
            <a:avLst/>
          </a:prstGeom>
        </p:spPr>
      </p:pic>
    </p:spTree>
    <p:extLst>
      <p:ext uri="{BB962C8B-B14F-4D97-AF65-F5344CB8AC3E}">
        <p14:creationId xmlns:p14="http://schemas.microsoft.com/office/powerpoint/2010/main" val="311347754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7-05 at 7.02.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26" y="643970"/>
            <a:ext cx="7467600" cy="5892800"/>
          </a:xfrm>
          <a:prstGeom prst="rect">
            <a:avLst/>
          </a:prstGeom>
        </p:spPr>
      </p:pic>
      <p:sp>
        <p:nvSpPr>
          <p:cNvPr id="8" name="TextBox 7"/>
          <p:cNvSpPr txBox="1"/>
          <p:nvPr/>
        </p:nvSpPr>
        <p:spPr>
          <a:xfrm>
            <a:off x="615349" y="176451"/>
            <a:ext cx="8387552" cy="923330"/>
          </a:xfrm>
          <a:prstGeom prst="rect">
            <a:avLst/>
          </a:prstGeom>
          <a:noFill/>
        </p:spPr>
        <p:txBody>
          <a:bodyPr wrap="square" rtlCol="0">
            <a:spAutoFit/>
          </a:bodyPr>
          <a:lstStyle/>
          <a:p>
            <a:r>
              <a:rPr lang="en-US" dirty="0" smtClean="0"/>
              <a:t>			lyrae4.tbl – </a:t>
            </a:r>
            <a:r>
              <a:rPr lang="de-DE" dirty="0"/>
              <a:t>21 00 08.7 +00 27 </a:t>
            </a:r>
            <a:r>
              <a:rPr lang="de-DE" dirty="0" smtClean="0"/>
              <a:t>02 – </a:t>
            </a:r>
            <a:r>
              <a:rPr lang="nb-NO" dirty="0" err="1"/>
              <a:t>period</a:t>
            </a:r>
            <a:r>
              <a:rPr lang="nb-NO" dirty="0"/>
              <a:t>: </a:t>
            </a:r>
            <a:r>
              <a:rPr lang="nb-NO" dirty="0" smtClean="0"/>
              <a:t>0.4661441811921079 </a:t>
            </a:r>
            <a:r>
              <a:rPr lang="cs-CZ" dirty="0"/>
              <a:t> – </a:t>
            </a:r>
            <a:r>
              <a:rPr lang="en-US" dirty="0">
                <a:hlinkClick r:id="rId3"/>
              </a:rPr>
              <a:t>http://vizier.cfa.harvard.edu/viz-bin/VizieR-3?-source=J/MNRAS/398/1757/lyraes</a:t>
            </a:r>
            <a:endParaRPr lang="en-US" dirty="0"/>
          </a:p>
          <a:p>
            <a:endParaRPr lang="en-US" dirty="0"/>
          </a:p>
        </p:txBody>
      </p:sp>
    </p:spTree>
    <p:extLst>
      <p:ext uri="{BB962C8B-B14F-4D97-AF65-F5344CB8AC3E}">
        <p14:creationId xmlns:p14="http://schemas.microsoft.com/office/powerpoint/2010/main" val="128727853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13967"/>
            <a:ext cx="8387552" cy="923330"/>
          </a:xfrm>
          <a:prstGeom prst="rect">
            <a:avLst/>
          </a:prstGeom>
          <a:noFill/>
        </p:spPr>
        <p:txBody>
          <a:bodyPr wrap="square" rtlCol="0">
            <a:spAutoFit/>
          </a:bodyPr>
          <a:lstStyle/>
          <a:p>
            <a:r>
              <a:rPr lang="en-US" dirty="0" smtClean="0"/>
              <a:t>			lyrae35.tbl – </a:t>
            </a:r>
            <a:r>
              <a:rPr lang="it-IT" dirty="0"/>
              <a:t>20 57 59.1 -00 12 33</a:t>
            </a:r>
            <a:r>
              <a:rPr lang="pt-BR" dirty="0" smtClean="0"/>
              <a:t> – </a:t>
            </a:r>
            <a:r>
              <a:rPr lang="cs-CZ" dirty="0"/>
              <a:t>period: </a:t>
            </a:r>
            <a:r>
              <a:rPr lang="cs-CZ" dirty="0"/>
              <a:t>0.266690206522229  – </a:t>
            </a:r>
            <a:r>
              <a:rPr lang="en-US" dirty="0">
                <a:hlinkClick r:id="rId2"/>
              </a:rPr>
              <a:t>http://vizier.cfa.harvard.edu/viz-bin/VizieR-3?-source=J/MNRAS/398/1757/lyraes</a:t>
            </a:r>
            <a:endParaRPr lang="en-US" dirty="0"/>
          </a:p>
          <a:p>
            <a:endParaRPr lang="en-US" dirty="0"/>
          </a:p>
        </p:txBody>
      </p:sp>
      <p:pic>
        <p:nvPicPr>
          <p:cNvPr id="3" name="Picture 2" descr="Screen Shot 2017-07-11 at 6.15.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417" y="801652"/>
            <a:ext cx="7556500" cy="5791200"/>
          </a:xfrm>
          <a:prstGeom prst="rect">
            <a:avLst/>
          </a:prstGeom>
        </p:spPr>
      </p:pic>
    </p:spTree>
    <p:extLst>
      <p:ext uri="{BB962C8B-B14F-4D97-AF65-F5344CB8AC3E}">
        <p14:creationId xmlns:p14="http://schemas.microsoft.com/office/powerpoint/2010/main" val="34755787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600" dirty="0" smtClean="0"/>
              <a:t> </a:t>
            </a:r>
            <a:r>
              <a:rPr lang="en-US" dirty="0" smtClean="0"/>
              <a:t>Light curves for star 2 cont.</a:t>
            </a:r>
            <a:br>
              <a:rPr lang="en-US" dirty="0" smtClean="0"/>
            </a:br>
            <a:r>
              <a:rPr lang="en-US" sz="1600" dirty="0"/>
              <a:t>for object 26832000005734</a:t>
            </a:r>
            <a:r>
              <a:rPr lang="en-US" sz="1600" dirty="0" smtClean="0"/>
              <a:t>, best-fit </a:t>
            </a:r>
            <a:r>
              <a:rPr lang="en-US" sz="1600" dirty="0"/>
              <a:t>period = 2.440220</a:t>
            </a:r>
            <a:br>
              <a:rPr lang="en-US" sz="1600" dirty="0"/>
            </a:br>
            <a:endParaRPr lang="en-US" sz="1600" dirty="0"/>
          </a:p>
        </p:txBody>
      </p:sp>
      <p:pic>
        <p:nvPicPr>
          <p:cNvPr id="4" name="Picture 3" descr="Screen Shot 2017-06-26 at 4.39.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144" y="1417638"/>
            <a:ext cx="6873860" cy="5289338"/>
          </a:xfrm>
          <a:prstGeom prst="rect">
            <a:avLst/>
          </a:prstGeom>
        </p:spPr>
      </p:pic>
      <p:sp>
        <p:nvSpPr>
          <p:cNvPr id="3" name="Rectangle 2"/>
          <p:cNvSpPr/>
          <p:nvPr/>
        </p:nvSpPr>
        <p:spPr>
          <a:xfrm>
            <a:off x="13484" y="89972"/>
            <a:ext cx="955610" cy="369332"/>
          </a:xfrm>
          <a:prstGeom prst="rect">
            <a:avLst/>
          </a:prstGeom>
        </p:spPr>
        <p:txBody>
          <a:bodyPr wrap="none">
            <a:spAutoFit/>
          </a:bodyPr>
          <a:lstStyle/>
          <a:p>
            <a:r>
              <a:rPr lang="en-US" dirty="0"/>
              <a:t>Week 1: </a:t>
            </a:r>
          </a:p>
        </p:txBody>
      </p:sp>
    </p:spTree>
    <p:extLst>
      <p:ext uri="{BB962C8B-B14F-4D97-AF65-F5344CB8AC3E}">
        <p14:creationId xmlns:p14="http://schemas.microsoft.com/office/powerpoint/2010/main" val="127628754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274638"/>
            <a:ext cx="8387552" cy="923330"/>
          </a:xfrm>
          <a:prstGeom prst="rect">
            <a:avLst/>
          </a:prstGeom>
          <a:noFill/>
        </p:spPr>
        <p:txBody>
          <a:bodyPr wrap="square" rtlCol="0">
            <a:spAutoFit/>
          </a:bodyPr>
          <a:lstStyle/>
          <a:p>
            <a:r>
              <a:rPr lang="en-US" dirty="0" smtClean="0"/>
              <a:t>			lyrae37.tbl – </a:t>
            </a:r>
            <a:r>
              <a:rPr lang="pt-BR" dirty="0"/>
              <a:t>20 58 52.3 -00 55 36</a:t>
            </a:r>
            <a:r>
              <a:rPr lang="pt-BR" dirty="0" smtClean="0"/>
              <a:t> – </a:t>
            </a:r>
            <a:r>
              <a:rPr lang="is-IS" dirty="0"/>
              <a:t>period: </a:t>
            </a:r>
            <a:r>
              <a:rPr lang="is-IS" dirty="0" smtClean="0"/>
              <a:t>0.32951393728624845 </a:t>
            </a:r>
            <a:r>
              <a:rPr lang="cs-CZ" dirty="0"/>
              <a:t> – </a:t>
            </a:r>
            <a:r>
              <a:rPr lang="en-US" dirty="0">
                <a:hlinkClick r:id="rId2"/>
              </a:rPr>
              <a:t>http://vizier.cfa.harvard.edu/viz-bin/VizieR-3?-source=J/MNRAS/398/1757/lyraes</a:t>
            </a:r>
            <a:endParaRPr lang="en-US" dirty="0"/>
          </a:p>
          <a:p>
            <a:endParaRPr lang="en-US" dirty="0"/>
          </a:p>
        </p:txBody>
      </p:sp>
      <p:pic>
        <p:nvPicPr>
          <p:cNvPr id="3" name="Picture 2" descr="Screen Shot 2017-07-11 at 6.1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47" y="849877"/>
            <a:ext cx="7378700" cy="5791200"/>
          </a:xfrm>
          <a:prstGeom prst="rect">
            <a:avLst/>
          </a:prstGeom>
        </p:spPr>
      </p:pic>
    </p:spTree>
    <p:extLst>
      <p:ext uri="{BB962C8B-B14F-4D97-AF65-F5344CB8AC3E}">
        <p14:creationId xmlns:p14="http://schemas.microsoft.com/office/powerpoint/2010/main" val="9577929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5396"/>
            <a:ext cx="8387552" cy="923330"/>
          </a:xfrm>
          <a:prstGeom prst="rect">
            <a:avLst/>
          </a:prstGeom>
          <a:noFill/>
        </p:spPr>
        <p:txBody>
          <a:bodyPr wrap="square" rtlCol="0">
            <a:spAutoFit/>
          </a:bodyPr>
          <a:lstStyle/>
          <a:p>
            <a:r>
              <a:rPr lang="en-US" dirty="0" smtClean="0"/>
              <a:t>			lyrae1.tbl - </a:t>
            </a:r>
            <a:r>
              <a:rPr lang="pt-BR" dirty="0" smtClean="0"/>
              <a:t>20</a:t>
            </a:r>
            <a:r>
              <a:rPr lang="pt-BR" dirty="0"/>
              <a:t>:42:47.8 00:03:</a:t>
            </a:r>
            <a:r>
              <a:rPr lang="pt-BR" dirty="0" smtClean="0"/>
              <a:t>52 - </a:t>
            </a:r>
            <a:r>
              <a:rPr lang="cs-CZ" dirty="0"/>
              <a:t>period: </a:t>
            </a:r>
            <a:r>
              <a:rPr lang="cs-CZ" dirty="0"/>
              <a:t>0.561844783636383  – </a:t>
            </a:r>
            <a:r>
              <a:rPr lang="en-US" dirty="0">
                <a:hlinkClick r:id="rId2"/>
              </a:rPr>
              <a:t>http://vizier.cfa.harvard.edu/viz-bin/VizieR-3?-source=J/MNRAS/398/1757/lyraes</a:t>
            </a:r>
            <a:endParaRPr lang="en-US" dirty="0"/>
          </a:p>
          <a:p>
            <a:endParaRPr lang="en-US" dirty="0"/>
          </a:p>
        </p:txBody>
      </p:sp>
      <p:pic>
        <p:nvPicPr>
          <p:cNvPr id="2" name="Picture 1" descr="Screen Shot 2017-07-05 at 6.3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28" y="698610"/>
            <a:ext cx="7416800" cy="5816600"/>
          </a:xfrm>
          <a:prstGeom prst="rect">
            <a:avLst/>
          </a:prstGeom>
        </p:spPr>
      </p:pic>
    </p:spTree>
    <p:extLst>
      <p:ext uri="{BB962C8B-B14F-4D97-AF65-F5344CB8AC3E}">
        <p14:creationId xmlns:p14="http://schemas.microsoft.com/office/powerpoint/2010/main" val="291472838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7218" y="27039"/>
            <a:ext cx="8387552" cy="923330"/>
          </a:xfrm>
          <a:prstGeom prst="rect">
            <a:avLst/>
          </a:prstGeom>
          <a:noFill/>
        </p:spPr>
        <p:txBody>
          <a:bodyPr wrap="square" rtlCol="0">
            <a:spAutoFit/>
          </a:bodyPr>
          <a:lstStyle/>
          <a:p>
            <a:r>
              <a:rPr lang="en-US" dirty="0" smtClean="0"/>
              <a:t>	</a:t>
            </a:r>
            <a:r>
              <a:rPr lang="en-US" dirty="0"/>
              <a:t> </a:t>
            </a:r>
            <a:r>
              <a:rPr lang="en-US" dirty="0" smtClean="0"/>
              <a:t>       lyrae13.tbl – </a:t>
            </a:r>
            <a:r>
              <a:rPr lang="is-IS" dirty="0"/>
              <a:t>20 52 41.8 +01 10 </a:t>
            </a:r>
            <a:r>
              <a:rPr lang="is-IS" dirty="0" smtClean="0"/>
              <a:t>33 </a:t>
            </a:r>
            <a:r>
              <a:rPr lang="de-DE" dirty="0" smtClean="0"/>
              <a:t>– </a:t>
            </a:r>
            <a:r>
              <a:rPr lang="is-IS" dirty="0"/>
              <a:t>period: </a:t>
            </a:r>
            <a:r>
              <a:rPr lang="is-IS" dirty="0" smtClean="0"/>
              <a:t>0.6333033991926649 </a:t>
            </a:r>
            <a:r>
              <a:rPr lang="cs-CZ" dirty="0"/>
              <a:t> – </a:t>
            </a:r>
            <a:r>
              <a:rPr lang="en-US" dirty="0">
                <a:hlinkClick r:id="rId2"/>
              </a:rPr>
              <a:t>http://vizier.cfa.harvard.edu/viz-bin/VizieR-3?-source=J/MNRAS/398/1757/lyraes</a:t>
            </a:r>
            <a:endParaRPr lang="en-US" dirty="0"/>
          </a:p>
          <a:p>
            <a:r>
              <a:rPr lang="is-IS" dirty="0" smtClean="0"/>
              <a:t> </a:t>
            </a:r>
            <a:endParaRPr lang="en-US" dirty="0"/>
          </a:p>
        </p:txBody>
      </p:sp>
      <p:pic>
        <p:nvPicPr>
          <p:cNvPr id="2" name="Picture 1" descr="Screen Shot 2017-07-06 at 2.4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69" y="688749"/>
            <a:ext cx="7315200" cy="5803900"/>
          </a:xfrm>
          <a:prstGeom prst="rect">
            <a:avLst/>
          </a:prstGeom>
        </p:spPr>
      </p:pic>
    </p:spTree>
    <p:extLst>
      <p:ext uri="{BB962C8B-B14F-4D97-AF65-F5344CB8AC3E}">
        <p14:creationId xmlns:p14="http://schemas.microsoft.com/office/powerpoint/2010/main" val="15201647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3664" y="176451"/>
            <a:ext cx="8387552" cy="923330"/>
          </a:xfrm>
          <a:prstGeom prst="rect">
            <a:avLst/>
          </a:prstGeom>
          <a:noFill/>
        </p:spPr>
        <p:txBody>
          <a:bodyPr wrap="square" rtlCol="0">
            <a:spAutoFit/>
          </a:bodyPr>
          <a:lstStyle/>
          <a:p>
            <a:r>
              <a:rPr lang="en-US" dirty="0" smtClean="0"/>
              <a:t>			lyrae12.tbl – </a:t>
            </a:r>
            <a:r>
              <a:rPr lang="pt-BR" dirty="0"/>
              <a:t>20 50 01.9 +01 12 </a:t>
            </a:r>
            <a:r>
              <a:rPr lang="pt-BR" dirty="0" smtClean="0"/>
              <a:t>50 </a:t>
            </a:r>
            <a:r>
              <a:rPr lang="de-DE" dirty="0" smtClean="0"/>
              <a:t>– </a:t>
            </a:r>
            <a:r>
              <a:rPr lang="it-IT" dirty="0" err="1"/>
              <a:t>period</a:t>
            </a:r>
            <a:r>
              <a:rPr lang="it-IT" dirty="0"/>
              <a:t>: </a:t>
            </a:r>
            <a:r>
              <a:rPr lang="it-IT" dirty="0" smtClean="0"/>
              <a:t>0.47739464735573495 </a:t>
            </a:r>
            <a:r>
              <a:rPr lang="cs-CZ" dirty="0"/>
              <a:t> – </a:t>
            </a:r>
            <a:r>
              <a:rPr lang="en-US" dirty="0">
                <a:hlinkClick r:id="rId2"/>
              </a:rPr>
              <a:t>http://vizier.cfa.harvard.edu/viz-bin/VizieR-3?-source=J/MNRAS/398/1757/lyraes</a:t>
            </a:r>
            <a:endParaRPr lang="en-US" dirty="0"/>
          </a:p>
          <a:p>
            <a:endParaRPr lang="en-US" dirty="0"/>
          </a:p>
        </p:txBody>
      </p:sp>
      <p:pic>
        <p:nvPicPr>
          <p:cNvPr id="3" name="Picture 2" descr="Screen Shot 2017-07-06 at 2.35.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774" y="749621"/>
            <a:ext cx="7340600" cy="5791200"/>
          </a:xfrm>
          <a:prstGeom prst="rect">
            <a:avLst/>
          </a:prstGeom>
        </p:spPr>
      </p:pic>
    </p:spTree>
    <p:extLst>
      <p:ext uri="{BB962C8B-B14F-4D97-AF65-F5344CB8AC3E}">
        <p14:creationId xmlns:p14="http://schemas.microsoft.com/office/powerpoint/2010/main" val="352701342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15349" y="176451"/>
            <a:ext cx="8387552" cy="923330"/>
          </a:xfrm>
          <a:prstGeom prst="rect">
            <a:avLst/>
          </a:prstGeom>
          <a:noFill/>
        </p:spPr>
        <p:txBody>
          <a:bodyPr wrap="square" rtlCol="0">
            <a:spAutoFit/>
          </a:bodyPr>
          <a:lstStyle/>
          <a:p>
            <a:r>
              <a:rPr lang="en-US" dirty="0" smtClean="0"/>
              <a:t>			lyrae4.tbl – </a:t>
            </a:r>
            <a:r>
              <a:rPr lang="de-DE" dirty="0"/>
              <a:t>21 00 08.7 +00 27 </a:t>
            </a:r>
            <a:r>
              <a:rPr lang="de-DE" dirty="0" smtClean="0"/>
              <a:t>02 – </a:t>
            </a:r>
            <a:r>
              <a:rPr lang="nb-NO" dirty="0" err="1"/>
              <a:t>period</a:t>
            </a:r>
            <a:r>
              <a:rPr lang="nb-NO" dirty="0"/>
              <a:t>: </a:t>
            </a:r>
            <a:r>
              <a:rPr lang="nb-NO" dirty="0" smtClean="0"/>
              <a:t>0.4661441811921079 </a:t>
            </a:r>
            <a:r>
              <a:rPr lang="cs-CZ" dirty="0"/>
              <a:t> – </a:t>
            </a:r>
            <a:r>
              <a:rPr lang="en-US" dirty="0">
                <a:hlinkClick r:id="rId2"/>
              </a:rPr>
              <a:t>http://vizier.cfa.harvard.edu/viz-bin/VizieR-3?-source=J/MNRAS/398/1757/lyraes</a:t>
            </a:r>
            <a:endParaRPr lang="en-US" dirty="0"/>
          </a:p>
          <a:p>
            <a:endParaRPr lang="en-US" dirty="0"/>
          </a:p>
        </p:txBody>
      </p:sp>
      <p:pic>
        <p:nvPicPr>
          <p:cNvPr id="3" name="Picture 2" descr="Screen Shot 2017-07-05 at 7.02.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567" y="965200"/>
            <a:ext cx="7467600" cy="5892800"/>
          </a:xfrm>
          <a:prstGeom prst="rect">
            <a:avLst/>
          </a:prstGeom>
        </p:spPr>
      </p:pic>
    </p:spTree>
    <p:extLst>
      <p:ext uri="{BB962C8B-B14F-4D97-AF65-F5344CB8AC3E}">
        <p14:creationId xmlns:p14="http://schemas.microsoft.com/office/powerpoint/2010/main" val="384519636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125304"/>
            <a:ext cx="8387552" cy="923330"/>
          </a:xfrm>
          <a:prstGeom prst="rect">
            <a:avLst/>
          </a:prstGeom>
          <a:noFill/>
        </p:spPr>
        <p:txBody>
          <a:bodyPr wrap="square" rtlCol="0">
            <a:spAutoFit/>
          </a:bodyPr>
          <a:lstStyle/>
          <a:p>
            <a:r>
              <a:rPr lang="en-US" dirty="0" smtClean="0"/>
              <a:t>			lyrae19.tbl – </a:t>
            </a:r>
            <a:r>
              <a:rPr lang="fi-FI" dirty="0"/>
              <a:t>20 50 00.9 -00 42 24</a:t>
            </a:r>
            <a:r>
              <a:rPr lang="pt-BR" dirty="0" smtClean="0"/>
              <a:t> – </a:t>
            </a:r>
            <a:r>
              <a:rPr lang="cs-CZ" dirty="0" smtClean="0"/>
              <a:t>period</a:t>
            </a:r>
            <a:r>
              <a:rPr lang="cs-CZ" dirty="0"/>
              <a:t>: </a:t>
            </a:r>
            <a:r>
              <a:rPr lang="cs-CZ" dirty="0"/>
              <a:t>0.6271947897674425  – </a:t>
            </a:r>
            <a:r>
              <a:rPr lang="en-US" dirty="0">
                <a:hlinkClick r:id="rId2"/>
              </a:rPr>
              <a:t>http://vizier.cfa.harvard.edu/viz-bin/VizieR-3?-source=J/MNRAS/398/1757/lyraes</a:t>
            </a:r>
            <a:endParaRPr lang="en-US" dirty="0"/>
          </a:p>
          <a:p>
            <a:endParaRPr lang="en-US" dirty="0"/>
          </a:p>
        </p:txBody>
      </p:sp>
      <p:pic>
        <p:nvPicPr>
          <p:cNvPr id="2" name="Picture 1" descr="Screen Shot 2017-07-11 at 5.36.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29" y="875145"/>
            <a:ext cx="7429500" cy="5867400"/>
          </a:xfrm>
          <a:prstGeom prst="rect">
            <a:avLst/>
          </a:prstGeom>
        </p:spPr>
      </p:pic>
    </p:spTree>
    <p:extLst>
      <p:ext uri="{BB962C8B-B14F-4D97-AF65-F5344CB8AC3E}">
        <p14:creationId xmlns:p14="http://schemas.microsoft.com/office/powerpoint/2010/main" val="122920405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125304"/>
            <a:ext cx="8387552" cy="923330"/>
          </a:xfrm>
          <a:prstGeom prst="rect">
            <a:avLst/>
          </a:prstGeom>
          <a:noFill/>
        </p:spPr>
        <p:txBody>
          <a:bodyPr wrap="square" rtlCol="0">
            <a:spAutoFit/>
          </a:bodyPr>
          <a:lstStyle/>
          <a:p>
            <a:r>
              <a:rPr lang="en-US" dirty="0" smtClean="0"/>
              <a:t>			lyrae23.tbl – </a:t>
            </a:r>
            <a:r>
              <a:rPr lang="is-IS" dirty="0"/>
              <a:t>20 52 21.1 +00 08 01</a:t>
            </a:r>
            <a:r>
              <a:rPr lang="pt-BR" dirty="0" smtClean="0"/>
              <a:t> – </a:t>
            </a:r>
            <a:r>
              <a:rPr lang="nb-NO" dirty="0" err="1"/>
              <a:t>period</a:t>
            </a:r>
            <a:r>
              <a:rPr lang="nb-NO" dirty="0"/>
              <a:t>: </a:t>
            </a:r>
            <a:r>
              <a:rPr lang="nb-NO" dirty="0" smtClean="0"/>
              <a:t>0.5592960029351854 </a:t>
            </a:r>
            <a:r>
              <a:rPr lang="cs-CZ" dirty="0"/>
              <a:t> – </a:t>
            </a:r>
            <a:r>
              <a:rPr lang="en-US" dirty="0">
                <a:hlinkClick r:id="rId2"/>
              </a:rPr>
              <a:t>http://vizier.cfa.harvard.edu/viz-bin/VizieR-3?-source=J/MNRAS/398/1757/lyraes</a:t>
            </a:r>
            <a:endParaRPr lang="en-US" dirty="0"/>
          </a:p>
          <a:p>
            <a:endParaRPr lang="en-US" dirty="0"/>
          </a:p>
        </p:txBody>
      </p:sp>
      <p:pic>
        <p:nvPicPr>
          <p:cNvPr id="3" name="Picture 2" descr="Screen Shot 2017-07-11 at 5.51.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276" y="808002"/>
            <a:ext cx="7251700" cy="5778500"/>
          </a:xfrm>
          <a:prstGeom prst="rect">
            <a:avLst/>
          </a:prstGeom>
        </p:spPr>
      </p:pic>
    </p:spTree>
    <p:extLst>
      <p:ext uri="{BB962C8B-B14F-4D97-AF65-F5344CB8AC3E}">
        <p14:creationId xmlns:p14="http://schemas.microsoft.com/office/powerpoint/2010/main" val="240609898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125304"/>
            <a:ext cx="8387552" cy="923330"/>
          </a:xfrm>
          <a:prstGeom prst="rect">
            <a:avLst/>
          </a:prstGeom>
          <a:noFill/>
        </p:spPr>
        <p:txBody>
          <a:bodyPr wrap="square" rtlCol="0">
            <a:spAutoFit/>
          </a:bodyPr>
          <a:lstStyle/>
          <a:p>
            <a:r>
              <a:rPr lang="en-US" dirty="0" smtClean="0"/>
              <a:t>			lyrae24.tbl – </a:t>
            </a:r>
            <a:r>
              <a:rPr lang="is-IS" dirty="0"/>
              <a:t>20 52 41.8 +01 10 33</a:t>
            </a:r>
            <a:r>
              <a:rPr lang="pt-BR" dirty="0" smtClean="0"/>
              <a:t> – </a:t>
            </a:r>
            <a:r>
              <a:rPr lang="is-IS" dirty="0"/>
              <a:t>period: </a:t>
            </a:r>
            <a:r>
              <a:rPr lang="is-IS" dirty="0" smtClean="0"/>
              <a:t>0.6333033991926649 </a:t>
            </a:r>
            <a:r>
              <a:rPr lang="cs-CZ" dirty="0"/>
              <a:t> – </a:t>
            </a:r>
            <a:r>
              <a:rPr lang="en-US" dirty="0">
                <a:hlinkClick r:id="rId2"/>
              </a:rPr>
              <a:t>http://vizier.cfa.harvard.edu/viz-bin/VizieR-3?-source=J/MNRAS/398/1757/lyraes</a:t>
            </a:r>
            <a:endParaRPr lang="en-US" dirty="0"/>
          </a:p>
          <a:p>
            <a:endParaRPr lang="en-US" dirty="0"/>
          </a:p>
        </p:txBody>
      </p:sp>
      <p:pic>
        <p:nvPicPr>
          <p:cNvPr id="2" name="Picture 1" descr="Screen Shot 2017-07-11 at 5.5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13" y="711953"/>
            <a:ext cx="7467600" cy="5842000"/>
          </a:xfrm>
          <a:prstGeom prst="rect">
            <a:avLst/>
          </a:prstGeom>
        </p:spPr>
      </p:pic>
    </p:spTree>
    <p:extLst>
      <p:ext uri="{BB962C8B-B14F-4D97-AF65-F5344CB8AC3E}">
        <p14:creationId xmlns:p14="http://schemas.microsoft.com/office/powerpoint/2010/main" val="112053411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125304"/>
            <a:ext cx="8387552" cy="923330"/>
          </a:xfrm>
          <a:prstGeom prst="rect">
            <a:avLst/>
          </a:prstGeom>
          <a:noFill/>
        </p:spPr>
        <p:txBody>
          <a:bodyPr wrap="square" rtlCol="0">
            <a:spAutoFit/>
          </a:bodyPr>
          <a:lstStyle/>
          <a:p>
            <a:r>
              <a:rPr lang="en-US" dirty="0" smtClean="0"/>
              <a:t>			lyrae26.tbl – </a:t>
            </a:r>
            <a:r>
              <a:rPr lang="is-IS" dirty="0"/>
              <a:t>20 52 42.7 +00 46 31</a:t>
            </a:r>
            <a:r>
              <a:rPr lang="pt-BR" dirty="0" smtClean="0"/>
              <a:t> – </a:t>
            </a:r>
            <a:r>
              <a:rPr lang="it-IT" dirty="0" err="1"/>
              <a:t>period</a:t>
            </a:r>
            <a:r>
              <a:rPr lang="it-IT" dirty="0"/>
              <a:t>: </a:t>
            </a:r>
            <a:r>
              <a:rPr lang="it-IT" dirty="0" smtClean="0"/>
              <a:t>0.6434066581007793 </a:t>
            </a:r>
            <a:r>
              <a:rPr lang="cs-CZ" dirty="0"/>
              <a:t> – </a:t>
            </a:r>
            <a:r>
              <a:rPr lang="en-US" dirty="0">
                <a:hlinkClick r:id="rId2"/>
              </a:rPr>
              <a:t>http://vizier.cfa.harvard.edu/viz-bin/VizieR-3?-source=J/MNRAS/398/1757/lyraes</a:t>
            </a:r>
            <a:endParaRPr lang="en-US" dirty="0"/>
          </a:p>
          <a:p>
            <a:endParaRPr lang="en-US" dirty="0"/>
          </a:p>
        </p:txBody>
      </p:sp>
      <p:pic>
        <p:nvPicPr>
          <p:cNvPr id="2" name="Picture 1" descr="Screen Shot 2017-07-11 at 5.59.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90" y="810977"/>
            <a:ext cx="7366000" cy="5740400"/>
          </a:xfrm>
          <a:prstGeom prst="rect">
            <a:avLst/>
          </a:prstGeom>
        </p:spPr>
      </p:pic>
    </p:spTree>
    <p:extLst>
      <p:ext uri="{BB962C8B-B14F-4D97-AF65-F5344CB8AC3E}">
        <p14:creationId xmlns:p14="http://schemas.microsoft.com/office/powerpoint/2010/main" val="142781403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125304"/>
            <a:ext cx="8387552" cy="923330"/>
          </a:xfrm>
          <a:prstGeom prst="rect">
            <a:avLst/>
          </a:prstGeom>
          <a:noFill/>
        </p:spPr>
        <p:txBody>
          <a:bodyPr wrap="square" rtlCol="0">
            <a:spAutoFit/>
          </a:bodyPr>
          <a:lstStyle/>
          <a:p>
            <a:r>
              <a:rPr lang="en-US" dirty="0" smtClean="0"/>
              <a:t>			lyrae29.tbl – </a:t>
            </a:r>
            <a:r>
              <a:rPr lang="de-DE" dirty="0"/>
              <a:t>20 54 11.7 -00 32 28</a:t>
            </a:r>
            <a:r>
              <a:rPr lang="pt-BR" dirty="0" smtClean="0"/>
              <a:t> – </a:t>
            </a:r>
            <a:r>
              <a:rPr lang="is-IS" dirty="0"/>
              <a:t>period: </a:t>
            </a:r>
            <a:r>
              <a:rPr lang="is-IS" dirty="0" smtClean="0"/>
              <a:t>0.6424224981498232 </a:t>
            </a:r>
            <a:r>
              <a:rPr lang="cs-CZ" dirty="0"/>
              <a:t> – </a:t>
            </a:r>
            <a:r>
              <a:rPr lang="en-US" dirty="0">
                <a:hlinkClick r:id="rId2"/>
              </a:rPr>
              <a:t>http://vizier.cfa.harvard.edu/viz-bin/VizieR-3?-source=J/MNRAS/398/1757/lyraes</a:t>
            </a:r>
            <a:endParaRPr lang="en-US" dirty="0"/>
          </a:p>
          <a:p>
            <a:endParaRPr lang="en-US" dirty="0"/>
          </a:p>
        </p:txBody>
      </p:sp>
      <p:pic>
        <p:nvPicPr>
          <p:cNvPr id="2" name="Picture 1" descr="Screen Shot 2017-07-11 at 6.04.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13" y="756402"/>
            <a:ext cx="7416800" cy="5753100"/>
          </a:xfrm>
          <a:prstGeom prst="rect">
            <a:avLst/>
          </a:prstGeom>
        </p:spPr>
      </p:pic>
    </p:spTree>
    <p:extLst>
      <p:ext uri="{BB962C8B-B14F-4D97-AF65-F5344CB8AC3E}">
        <p14:creationId xmlns:p14="http://schemas.microsoft.com/office/powerpoint/2010/main" val="11203266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2:</a:t>
            </a:r>
            <a:endParaRPr lang="en-US" dirty="0"/>
          </a:p>
        </p:txBody>
      </p:sp>
      <p:sp>
        <p:nvSpPr>
          <p:cNvPr id="3" name="Content Placeholder 2"/>
          <p:cNvSpPr>
            <a:spLocks noGrp="1"/>
          </p:cNvSpPr>
          <p:nvPr>
            <p:ph idx="1"/>
          </p:nvPr>
        </p:nvSpPr>
        <p:spPr>
          <a:xfrm>
            <a:off x="457200" y="1600200"/>
            <a:ext cx="3673952" cy="4525963"/>
          </a:xfrm>
        </p:spPr>
        <p:txBody>
          <a:bodyPr>
            <a:normAutofit lnSpcReduction="10000"/>
          </a:bodyPr>
          <a:lstStyle/>
          <a:p>
            <a:pPr lvl="0"/>
            <a:r>
              <a:rPr lang="en-US" sz="2200" dirty="0" smtClean="0"/>
              <a:t>First ran </a:t>
            </a:r>
            <a:r>
              <a:rPr lang="en-US" sz="2200" dirty="0"/>
              <a:t>a query on the PTF Objects table </a:t>
            </a:r>
            <a:r>
              <a:rPr lang="en-US" sz="2200" dirty="0" smtClean="0"/>
              <a:t>to return sources </a:t>
            </a:r>
            <a:r>
              <a:rPr lang="en-US" sz="2200" dirty="0"/>
              <a:t>with </a:t>
            </a:r>
            <a:r>
              <a:rPr lang="en-US" sz="2200" dirty="0" err="1"/>
              <a:t>bestChiSQ</a:t>
            </a:r>
            <a:r>
              <a:rPr lang="en-US" sz="2200" dirty="0"/>
              <a:t> &gt; 100 and </a:t>
            </a:r>
            <a:r>
              <a:rPr lang="en-US" sz="2200" dirty="0" err="1"/>
              <a:t>nbestobs</a:t>
            </a:r>
            <a:r>
              <a:rPr lang="en-US" sz="2200" dirty="0"/>
              <a:t> &gt; 100. </a:t>
            </a:r>
            <a:r>
              <a:rPr lang="en-US" sz="2200" dirty="0" smtClean="0"/>
              <a:t>Selected </a:t>
            </a:r>
            <a:r>
              <a:rPr lang="en-US" sz="2200" dirty="0"/>
              <a:t>one of those </a:t>
            </a:r>
            <a:r>
              <a:rPr lang="en-US" sz="2200" dirty="0" smtClean="0"/>
              <a:t>sources</a:t>
            </a:r>
            <a:r>
              <a:rPr lang="en-US" sz="2200" dirty="0"/>
              <a:t> </a:t>
            </a:r>
            <a:r>
              <a:rPr lang="en-US" sz="2200" dirty="0" smtClean="0"/>
              <a:t>to download </a:t>
            </a:r>
            <a:r>
              <a:rPr lang="en-US" sz="2200" dirty="0"/>
              <a:t>the light </a:t>
            </a:r>
            <a:r>
              <a:rPr lang="en-US" sz="2200" dirty="0" smtClean="0"/>
              <a:t>curve data </a:t>
            </a:r>
            <a:r>
              <a:rPr lang="en-US" sz="2200" dirty="0"/>
              <a:t>for that source from the </a:t>
            </a:r>
            <a:r>
              <a:rPr lang="en-US" sz="2200" dirty="0" err="1"/>
              <a:t>Lightcurve</a:t>
            </a:r>
            <a:r>
              <a:rPr lang="en-US" sz="2200" dirty="0"/>
              <a:t> table</a:t>
            </a:r>
            <a:r>
              <a:rPr lang="en-US" sz="2200" dirty="0" smtClean="0"/>
              <a:t>.</a:t>
            </a:r>
          </a:p>
          <a:p>
            <a:pPr lvl="1"/>
            <a:r>
              <a:rPr lang="en-US" sz="2200" dirty="0" smtClean="0"/>
              <a:t>This was the third star I have worked with.</a:t>
            </a:r>
          </a:p>
          <a:p>
            <a:pPr lvl="1"/>
            <a:r>
              <a:rPr lang="en-US" sz="2200" dirty="0" smtClean="0"/>
              <a:t>For this task, I had to augment my light curve plotting software.</a:t>
            </a:r>
            <a:endParaRPr lang="en-US" sz="2200" dirty="0"/>
          </a:p>
        </p:txBody>
      </p:sp>
      <p:pic>
        <p:nvPicPr>
          <p:cNvPr id="4" name="Picture 3" descr="Screen Shot 2017-07-03 at 2.44.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781" y="1417638"/>
            <a:ext cx="3396725" cy="4747230"/>
          </a:xfrm>
          <a:prstGeom prst="rect">
            <a:avLst/>
          </a:prstGeom>
        </p:spPr>
      </p:pic>
      <p:sp>
        <p:nvSpPr>
          <p:cNvPr id="5" name="TextBox 4"/>
          <p:cNvSpPr txBox="1"/>
          <p:nvPr/>
        </p:nvSpPr>
        <p:spPr>
          <a:xfrm>
            <a:off x="5307479" y="6210524"/>
            <a:ext cx="4111931" cy="369332"/>
          </a:xfrm>
          <a:prstGeom prst="rect">
            <a:avLst/>
          </a:prstGeom>
          <a:noFill/>
        </p:spPr>
        <p:txBody>
          <a:bodyPr wrap="square" rtlCol="0">
            <a:spAutoFit/>
          </a:bodyPr>
          <a:lstStyle/>
          <a:p>
            <a:r>
              <a:rPr lang="en-US" dirty="0" smtClean="0"/>
              <a:t>Query of first few listings</a:t>
            </a:r>
            <a:r>
              <a:rPr lang="is-IS" dirty="0" smtClean="0"/>
              <a:t>…</a:t>
            </a:r>
            <a:endParaRPr lang="en-US" dirty="0"/>
          </a:p>
        </p:txBody>
      </p:sp>
    </p:spTree>
    <p:extLst>
      <p:ext uri="{BB962C8B-B14F-4D97-AF65-F5344CB8AC3E}">
        <p14:creationId xmlns:p14="http://schemas.microsoft.com/office/powerpoint/2010/main" val="1077376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125304"/>
            <a:ext cx="8387552" cy="923330"/>
          </a:xfrm>
          <a:prstGeom prst="rect">
            <a:avLst/>
          </a:prstGeom>
          <a:noFill/>
        </p:spPr>
        <p:txBody>
          <a:bodyPr wrap="square" rtlCol="0">
            <a:spAutoFit/>
          </a:bodyPr>
          <a:lstStyle/>
          <a:p>
            <a:r>
              <a:rPr lang="en-US" dirty="0" smtClean="0"/>
              <a:t>			lyrae33.tbl – </a:t>
            </a:r>
            <a:r>
              <a:rPr lang="is-IS" dirty="0"/>
              <a:t>20 57 32.9 +00 11 52</a:t>
            </a:r>
            <a:r>
              <a:rPr lang="pt-BR" dirty="0" smtClean="0"/>
              <a:t> – </a:t>
            </a:r>
            <a:r>
              <a:rPr lang="is-IS" dirty="0"/>
              <a:t>period: </a:t>
            </a:r>
            <a:r>
              <a:rPr lang="is-IS" dirty="0" smtClean="0"/>
              <a:t>0.6278003820793125 </a:t>
            </a:r>
            <a:r>
              <a:rPr lang="cs-CZ" dirty="0"/>
              <a:t> – </a:t>
            </a:r>
            <a:r>
              <a:rPr lang="en-US" dirty="0">
                <a:hlinkClick r:id="rId2"/>
              </a:rPr>
              <a:t>http://vizier.cfa.harvard.edu/viz-bin/VizieR-3?-source=J/MNRAS/398/1757/lyraes</a:t>
            </a:r>
            <a:endParaRPr lang="en-US" dirty="0"/>
          </a:p>
          <a:p>
            <a:endParaRPr lang="en-US" dirty="0"/>
          </a:p>
        </p:txBody>
      </p:sp>
      <p:pic>
        <p:nvPicPr>
          <p:cNvPr id="3" name="Picture 2" descr="Screen Shot 2017-07-11 at 6.1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62" y="708577"/>
            <a:ext cx="7442200" cy="5816600"/>
          </a:xfrm>
          <a:prstGeom prst="rect">
            <a:avLst/>
          </a:prstGeom>
        </p:spPr>
      </p:pic>
    </p:spTree>
    <p:extLst>
      <p:ext uri="{BB962C8B-B14F-4D97-AF65-F5344CB8AC3E}">
        <p14:creationId xmlns:p14="http://schemas.microsoft.com/office/powerpoint/2010/main" val="191009562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125304"/>
            <a:ext cx="8387552" cy="923330"/>
          </a:xfrm>
          <a:prstGeom prst="rect">
            <a:avLst/>
          </a:prstGeom>
          <a:noFill/>
        </p:spPr>
        <p:txBody>
          <a:bodyPr wrap="square" rtlCol="0">
            <a:spAutoFit/>
          </a:bodyPr>
          <a:lstStyle/>
          <a:p>
            <a:r>
              <a:rPr lang="en-US" dirty="0" smtClean="0"/>
              <a:t>			lyrae36.tbl – </a:t>
            </a:r>
            <a:r>
              <a:rPr lang="it-IT" dirty="0"/>
              <a:t>20 58 28.8 +00 21 12</a:t>
            </a:r>
            <a:r>
              <a:rPr lang="pt-BR" dirty="0" smtClean="0"/>
              <a:t> – </a:t>
            </a:r>
            <a:r>
              <a:rPr lang="it-IT" dirty="0" err="1"/>
              <a:t>period</a:t>
            </a:r>
            <a:r>
              <a:rPr lang="it-IT" dirty="0"/>
              <a:t>: </a:t>
            </a:r>
            <a:r>
              <a:rPr lang="it-IT" dirty="0" smtClean="0"/>
              <a:t>0.723389572049963 </a:t>
            </a:r>
            <a:r>
              <a:rPr lang="cs-CZ" dirty="0"/>
              <a:t> – </a:t>
            </a:r>
            <a:r>
              <a:rPr lang="en-US" dirty="0">
                <a:hlinkClick r:id="rId2"/>
              </a:rPr>
              <a:t>http://vizier.cfa.harvard.edu/viz-bin/VizieR-3?-source=J/MNRAS/398/1757/lyraes</a:t>
            </a:r>
            <a:endParaRPr lang="en-US" dirty="0"/>
          </a:p>
          <a:p>
            <a:endParaRPr lang="en-US" dirty="0"/>
          </a:p>
        </p:txBody>
      </p:sp>
      <p:pic>
        <p:nvPicPr>
          <p:cNvPr id="2" name="Picture 1" descr="Screen Shot 2017-07-11 at 6.17.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98" y="803751"/>
            <a:ext cx="7505700" cy="5791200"/>
          </a:xfrm>
          <a:prstGeom prst="rect">
            <a:avLst/>
          </a:prstGeom>
        </p:spPr>
      </p:pic>
    </p:spTree>
    <p:extLst>
      <p:ext uri="{BB962C8B-B14F-4D97-AF65-F5344CB8AC3E}">
        <p14:creationId xmlns:p14="http://schemas.microsoft.com/office/powerpoint/2010/main" val="25156568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069" y="125304"/>
            <a:ext cx="8387552" cy="923330"/>
          </a:xfrm>
          <a:prstGeom prst="rect">
            <a:avLst/>
          </a:prstGeom>
          <a:noFill/>
        </p:spPr>
        <p:txBody>
          <a:bodyPr wrap="square" rtlCol="0">
            <a:spAutoFit/>
          </a:bodyPr>
          <a:lstStyle/>
          <a:p>
            <a:r>
              <a:rPr lang="en-US" dirty="0" smtClean="0"/>
              <a:t>			lyrae40.tbl – </a:t>
            </a:r>
            <a:r>
              <a:rPr lang="de-DE" dirty="0"/>
              <a:t>21 00 08.7 +00 27 02</a:t>
            </a:r>
            <a:r>
              <a:rPr lang="pt-BR" dirty="0" smtClean="0"/>
              <a:t> – </a:t>
            </a:r>
            <a:r>
              <a:rPr lang="nb-NO" dirty="0" err="1"/>
              <a:t>period</a:t>
            </a:r>
            <a:r>
              <a:rPr lang="nb-NO" dirty="0"/>
              <a:t>: </a:t>
            </a:r>
            <a:r>
              <a:rPr lang="nb-NO" dirty="0" smtClean="0"/>
              <a:t>0.4661441811921079 </a:t>
            </a:r>
            <a:r>
              <a:rPr lang="cs-CZ" dirty="0"/>
              <a:t> – </a:t>
            </a:r>
            <a:r>
              <a:rPr lang="en-US" dirty="0">
                <a:hlinkClick r:id="rId2"/>
              </a:rPr>
              <a:t>http://vizier.cfa.harvard.edu/viz-bin/VizieR-3?-source=J/MNRAS/398/1757/lyraes</a:t>
            </a:r>
            <a:endParaRPr lang="en-US" dirty="0"/>
          </a:p>
          <a:p>
            <a:endParaRPr lang="en-US" dirty="0"/>
          </a:p>
        </p:txBody>
      </p:sp>
      <p:pic>
        <p:nvPicPr>
          <p:cNvPr id="3" name="Picture 2" descr="Screen Shot 2017-07-11 at 6.23.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79" y="840152"/>
            <a:ext cx="7531100" cy="5778500"/>
          </a:xfrm>
          <a:prstGeom prst="rect">
            <a:avLst/>
          </a:prstGeom>
        </p:spPr>
      </p:pic>
    </p:spTree>
    <p:extLst>
      <p:ext uri="{BB962C8B-B14F-4D97-AF65-F5344CB8AC3E}">
        <p14:creationId xmlns:p14="http://schemas.microsoft.com/office/powerpoint/2010/main" val="103403477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Curves and .’s</a:t>
            </a:r>
            <a:endParaRPr lang="en-US" dirty="0"/>
          </a:p>
        </p:txBody>
      </p:sp>
      <p:sp>
        <p:nvSpPr>
          <p:cNvPr id="3" name="Content Placeholder 2"/>
          <p:cNvSpPr>
            <a:spLocks noGrp="1"/>
          </p:cNvSpPr>
          <p:nvPr>
            <p:ph idx="1"/>
          </p:nvPr>
        </p:nvSpPr>
        <p:spPr>
          <a:xfrm>
            <a:off x="457200" y="1880309"/>
            <a:ext cx="8229600" cy="4525963"/>
          </a:xfrm>
        </p:spPr>
        <p:txBody>
          <a:bodyPr>
            <a:normAutofit/>
          </a:bodyPr>
          <a:lstStyle/>
          <a:p>
            <a:r>
              <a:rPr lang="en-US" dirty="0" smtClean="0"/>
              <a:t>The following are the light curves of various variable stars and the corresponding expected period range. </a:t>
            </a:r>
          </a:p>
          <a:p>
            <a:pPr lvl="1"/>
            <a:r>
              <a:rPr lang="en-US" dirty="0" smtClean="0"/>
              <a:t>For the </a:t>
            </a:r>
            <a:r>
              <a:rPr lang="en-US" dirty="0" err="1" smtClean="0"/>
              <a:t>zooniverse</a:t>
            </a:r>
            <a:r>
              <a:rPr lang="en-US" dirty="0" smtClean="0"/>
              <a:t> project we will be showing these (the PTF messier-actual-data version) to our users (and </a:t>
            </a:r>
            <a:r>
              <a:rPr lang="en-US" dirty="0" err="1" smtClean="0"/>
              <a:t>superusers</a:t>
            </a:r>
            <a:r>
              <a:rPr lang="en-US" dirty="0" smtClean="0"/>
              <a:t>!)</a:t>
            </a:r>
          </a:p>
          <a:p>
            <a:endParaRPr lang="en-US" dirty="0"/>
          </a:p>
          <a:p>
            <a:pPr marL="0" indent="0">
              <a:buNone/>
            </a:pPr>
            <a:endParaRPr lang="en-US" dirty="0"/>
          </a:p>
        </p:txBody>
      </p:sp>
    </p:spTree>
    <p:extLst>
      <p:ext uri="{BB962C8B-B14F-4D97-AF65-F5344CB8AC3E}">
        <p14:creationId xmlns:p14="http://schemas.microsoft.com/office/powerpoint/2010/main" val="376311210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tannerleighton:Desktop:hip59683.gif"/>
          <p:cNvPicPr/>
          <p:nvPr/>
        </p:nvPicPr>
        <p:blipFill>
          <a:blip r:embed="rId2">
            <a:extLst>
              <a:ext uri="{28A0092B-C50C-407E-A947-70E740481C1C}">
                <a14:useLocalDpi xmlns:a14="http://schemas.microsoft.com/office/drawing/2010/main" val="0"/>
              </a:ext>
            </a:extLst>
          </a:blip>
          <a:srcRect/>
          <a:stretch>
            <a:fillRect/>
          </a:stretch>
        </p:blipFill>
        <p:spPr bwMode="auto">
          <a:xfrm>
            <a:off x="1467129" y="0"/>
            <a:ext cx="6459200" cy="5111650"/>
          </a:xfrm>
          <a:prstGeom prst="rect">
            <a:avLst/>
          </a:prstGeom>
          <a:noFill/>
          <a:ln>
            <a:noFill/>
          </a:ln>
        </p:spPr>
      </p:pic>
      <p:sp>
        <p:nvSpPr>
          <p:cNvPr id="5" name="TextBox 4"/>
          <p:cNvSpPr txBox="1"/>
          <p:nvPr/>
        </p:nvSpPr>
        <p:spPr>
          <a:xfrm>
            <a:off x="205430" y="5208649"/>
            <a:ext cx="8796168" cy="1538883"/>
          </a:xfrm>
          <a:prstGeom prst="rect">
            <a:avLst/>
          </a:prstGeom>
          <a:noFill/>
        </p:spPr>
        <p:txBody>
          <a:bodyPr wrap="square" rtlCol="0">
            <a:spAutoFit/>
          </a:bodyPr>
          <a:lstStyle/>
          <a:p>
            <a:r>
              <a:rPr lang="en-US" sz="1900" dirty="0" smtClean="0"/>
              <a:t>“The </a:t>
            </a:r>
            <a:r>
              <a:rPr lang="en-US" sz="1900" dirty="0"/>
              <a:t>periods of </a:t>
            </a:r>
            <a:r>
              <a:rPr lang="en-US" sz="1900" b="1" dirty="0"/>
              <a:t>eclipsing variables </a:t>
            </a:r>
            <a:r>
              <a:rPr lang="en-US" sz="1900" dirty="0"/>
              <a:t>are generally in the range of 0.25 to ten days because, as mentioned above, most eclipsing variables are likely to be close binaries. But some eclipsing variables -- especially those containing giant or supergiant components -- have periods as long as several </a:t>
            </a:r>
            <a:r>
              <a:rPr lang="en-US" sz="1900" dirty="0" smtClean="0"/>
              <a:t>decades” (Percy textbook). </a:t>
            </a:r>
            <a:endParaRPr lang="en-US" sz="1900" dirty="0"/>
          </a:p>
          <a:p>
            <a:endParaRPr lang="en-US" dirty="0"/>
          </a:p>
        </p:txBody>
      </p:sp>
    </p:spTree>
    <p:extLst>
      <p:ext uri="{BB962C8B-B14F-4D97-AF65-F5344CB8AC3E}">
        <p14:creationId xmlns:p14="http://schemas.microsoft.com/office/powerpoint/2010/main" val="246947015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835093"/>
            <a:ext cx="8964248" cy="1246495"/>
          </a:xfrm>
          <a:prstGeom prst="rect">
            <a:avLst/>
          </a:prstGeom>
          <a:noFill/>
        </p:spPr>
        <p:txBody>
          <a:bodyPr wrap="square" rtlCol="0">
            <a:spAutoFit/>
          </a:bodyPr>
          <a:lstStyle/>
          <a:p>
            <a:r>
              <a:rPr lang="en-US" sz="1900" b="1" dirty="0" smtClean="0"/>
              <a:t>RR </a:t>
            </a:r>
            <a:r>
              <a:rPr lang="en-US" sz="1900" b="1" dirty="0" err="1"/>
              <a:t>Lyrae</a:t>
            </a:r>
            <a:r>
              <a:rPr lang="en-US" sz="1900" b="1" dirty="0"/>
              <a:t> </a:t>
            </a:r>
            <a:r>
              <a:rPr lang="en-US" sz="1900" dirty="0"/>
              <a:t>periods 0.1 - 1 </a:t>
            </a:r>
            <a:r>
              <a:rPr lang="en-US" sz="1900" dirty="0" smtClean="0"/>
              <a:t>day   ;   sinusoidal (</a:t>
            </a:r>
            <a:r>
              <a:rPr lang="en-US" sz="1900" dirty="0" err="1" smtClean="0"/>
              <a:t>RRc</a:t>
            </a:r>
            <a:r>
              <a:rPr lang="en-US" sz="1900" dirty="0" smtClean="0"/>
              <a:t>): mean period = 0.33 days with approximate range of 0.267 </a:t>
            </a:r>
            <a:r>
              <a:rPr lang="en-US" sz="1900" dirty="0"/>
              <a:t>- 0.38 </a:t>
            </a:r>
            <a:r>
              <a:rPr lang="en-US" sz="1900" dirty="0" smtClean="0"/>
              <a:t>days   ;   asymmetric (</a:t>
            </a:r>
            <a:r>
              <a:rPr lang="en-US" sz="1900" dirty="0" err="1" smtClean="0"/>
              <a:t>RRab</a:t>
            </a:r>
            <a:r>
              <a:rPr lang="en-US" sz="1900" dirty="0" smtClean="0"/>
              <a:t>): mean period = 0.69 days with approximate range of  0.466 </a:t>
            </a:r>
            <a:r>
              <a:rPr lang="en-US" sz="1900" dirty="0"/>
              <a:t>- 0.72 days </a:t>
            </a:r>
          </a:p>
          <a:p>
            <a:endParaRPr lang="en-US" dirty="0"/>
          </a:p>
        </p:txBody>
      </p:sp>
      <p:pic>
        <p:nvPicPr>
          <p:cNvPr id="3" name="Picture 2" descr="Macintosh HD:Users:tannerleighton:Desktop:rr_lyrae.jpg"/>
          <p:cNvPicPr/>
          <p:nvPr/>
        </p:nvPicPr>
        <p:blipFill>
          <a:blip r:embed="rId2">
            <a:extLst>
              <a:ext uri="{28A0092B-C50C-407E-A947-70E740481C1C}">
                <a14:useLocalDpi xmlns:a14="http://schemas.microsoft.com/office/drawing/2010/main" val="0"/>
              </a:ext>
            </a:extLst>
          </a:blip>
          <a:srcRect/>
          <a:stretch>
            <a:fillRect/>
          </a:stretch>
        </p:blipFill>
        <p:spPr bwMode="auto">
          <a:xfrm>
            <a:off x="590444" y="266319"/>
            <a:ext cx="7590294" cy="5568774"/>
          </a:xfrm>
          <a:prstGeom prst="rect">
            <a:avLst/>
          </a:prstGeom>
          <a:noFill/>
          <a:ln>
            <a:noFill/>
          </a:ln>
        </p:spPr>
      </p:pic>
    </p:spTree>
    <p:extLst>
      <p:ext uri="{BB962C8B-B14F-4D97-AF65-F5344CB8AC3E}">
        <p14:creationId xmlns:p14="http://schemas.microsoft.com/office/powerpoint/2010/main" val="303886129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cintosh HD:Users:tannerleighton:Desktop:deltacephlc1.gif"/>
          <p:cNvPicPr/>
          <p:nvPr/>
        </p:nvPicPr>
        <p:blipFill>
          <a:blip r:embed="rId2">
            <a:extLst>
              <a:ext uri="{28A0092B-C50C-407E-A947-70E740481C1C}">
                <a14:useLocalDpi xmlns:a14="http://schemas.microsoft.com/office/drawing/2010/main" val="0"/>
              </a:ext>
            </a:extLst>
          </a:blip>
          <a:srcRect/>
          <a:stretch>
            <a:fillRect/>
          </a:stretch>
        </p:blipFill>
        <p:spPr bwMode="auto">
          <a:xfrm>
            <a:off x="517363" y="-224087"/>
            <a:ext cx="8202332" cy="4892569"/>
          </a:xfrm>
          <a:prstGeom prst="rect">
            <a:avLst/>
          </a:prstGeom>
          <a:noFill/>
          <a:ln>
            <a:noFill/>
          </a:ln>
        </p:spPr>
      </p:pic>
      <p:sp>
        <p:nvSpPr>
          <p:cNvPr id="2" name="TextBox 1"/>
          <p:cNvSpPr txBox="1"/>
          <p:nvPr/>
        </p:nvSpPr>
        <p:spPr>
          <a:xfrm>
            <a:off x="517363" y="4687156"/>
            <a:ext cx="8202332" cy="2339102"/>
          </a:xfrm>
          <a:prstGeom prst="rect">
            <a:avLst/>
          </a:prstGeom>
          <a:noFill/>
        </p:spPr>
        <p:txBody>
          <a:bodyPr wrap="square" rtlCol="0">
            <a:spAutoFit/>
          </a:bodyPr>
          <a:lstStyle/>
          <a:p>
            <a:r>
              <a:rPr lang="en-US" sz="1600" b="1" dirty="0" smtClean="0"/>
              <a:t>Cepheid </a:t>
            </a:r>
            <a:r>
              <a:rPr lang="en-US" sz="1600" b="1" dirty="0"/>
              <a:t>Variables </a:t>
            </a:r>
            <a:r>
              <a:rPr lang="en-US" sz="1600" dirty="0"/>
              <a:t>are the most important type of variable because it has been discovered that their periods of variability are related to their absolute luminosity. This makes them invaluable as a </a:t>
            </a:r>
            <a:r>
              <a:rPr lang="en-US" sz="1600" dirty="0" err="1"/>
              <a:t>contributer</a:t>
            </a:r>
            <a:r>
              <a:rPr lang="en-US" sz="1600" dirty="0"/>
              <a:t> to astronomical distance measurement. The periods are very regular and range from 1 to 100 </a:t>
            </a:r>
            <a:r>
              <a:rPr lang="en-US" sz="1600" dirty="0" smtClean="0"/>
              <a:t>days (</a:t>
            </a:r>
            <a:r>
              <a:rPr lang="en-US" sz="1600" dirty="0" err="1" smtClean="0"/>
              <a:t>Hyperphysics</a:t>
            </a:r>
            <a:r>
              <a:rPr lang="en-US" sz="1600" dirty="0" smtClean="0"/>
              <a:t>).</a:t>
            </a:r>
          </a:p>
          <a:p>
            <a:endParaRPr lang="en-US" sz="1600" dirty="0" smtClean="0"/>
          </a:p>
          <a:p>
            <a:r>
              <a:rPr lang="en-US" sz="1600" dirty="0" err="1" smtClean="0"/>
              <a:t>Cepheids</a:t>
            </a:r>
            <a:r>
              <a:rPr lang="en-US" sz="1600" dirty="0" smtClean="0"/>
              <a:t> </a:t>
            </a:r>
            <a:r>
              <a:rPr lang="en-US" sz="1600" dirty="0"/>
              <a:t>with periods as short as 0.8 day (fundamental mode) and 0.5 day (first overtone) have recently been found in the dwarf irregular galaxies of the Local Group -- including the </a:t>
            </a:r>
            <a:r>
              <a:rPr lang="en-US" sz="1600" dirty="0" err="1"/>
              <a:t>Magellanic</a:t>
            </a:r>
            <a:r>
              <a:rPr lang="en-US" sz="1600" dirty="0"/>
              <a:t> Clouds -- thanks to large-scale photometric </a:t>
            </a:r>
            <a:r>
              <a:rPr lang="en-US" sz="1600" dirty="0" smtClean="0"/>
              <a:t>surveys</a:t>
            </a:r>
            <a:r>
              <a:rPr lang="en-US" sz="1600" dirty="0"/>
              <a:t> </a:t>
            </a:r>
            <a:r>
              <a:rPr lang="en-US" sz="1600" dirty="0" smtClean="0"/>
              <a:t>-&gt; poses problem (b/c similar shape to </a:t>
            </a:r>
            <a:r>
              <a:rPr lang="en-US" sz="1600" dirty="0" err="1" smtClean="0"/>
              <a:t>RRab</a:t>
            </a:r>
            <a:r>
              <a:rPr lang="en-US" sz="1600" dirty="0" smtClean="0"/>
              <a:t>)</a:t>
            </a:r>
            <a:endParaRPr lang="en-US" sz="1600" dirty="0"/>
          </a:p>
          <a:p>
            <a:endParaRPr lang="en-US" dirty="0"/>
          </a:p>
        </p:txBody>
      </p:sp>
    </p:spTree>
    <p:extLst>
      <p:ext uri="{BB962C8B-B14F-4D97-AF65-F5344CB8AC3E}">
        <p14:creationId xmlns:p14="http://schemas.microsoft.com/office/powerpoint/2010/main" val="397823478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481" y="5566900"/>
            <a:ext cx="8964248" cy="1384995"/>
          </a:xfrm>
          <a:prstGeom prst="rect">
            <a:avLst/>
          </a:prstGeom>
          <a:noFill/>
        </p:spPr>
        <p:txBody>
          <a:bodyPr wrap="square" rtlCol="0">
            <a:spAutoFit/>
          </a:bodyPr>
          <a:lstStyle/>
          <a:p>
            <a:r>
              <a:rPr lang="en-US" sz="2200" b="1" dirty="0"/>
              <a:t>Mira </a:t>
            </a:r>
            <a:r>
              <a:rPr lang="en-US" sz="2200" b="1" dirty="0" smtClean="0"/>
              <a:t>variables</a:t>
            </a:r>
            <a:r>
              <a:rPr lang="en-US" sz="2200" dirty="0" smtClean="0"/>
              <a:t>: pulsating red giants ; </a:t>
            </a:r>
            <a:r>
              <a:rPr lang="en-US" sz="2200" dirty="0"/>
              <a:t>light curve roughly sinusoidal with slightly varying </a:t>
            </a:r>
            <a:r>
              <a:rPr lang="en-US" sz="2200" dirty="0" smtClean="0"/>
              <a:t>amplitude as shown above ; stable periods of 100 – 1000 days, with most between 150 and 450 days</a:t>
            </a:r>
            <a:endParaRPr lang="en-US" sz="2200" dirty="0"/>
          </a:p>
          <a:p>
            <a:endParaRPr lang="en-US" dirty="0"/>
          </a:p>
        </p:txBody>
      </p:sp>
      <p:pic>
        <p:nvPicPr>
          <p:cNvPr id="6" name="Picture 5" descr="lxcyg_l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6232"/>
            <a:ext cx="9083040" cy="4478380"/>
          </a:xfrm>
          <a:prstGeom prst="rect">
            <a:avLst/>
          </a:prstGeom>
        </p:spPr>
      </p:pic>
    </p:spTree>
    <p:extLst>
      <p:ext uri="{BB962C8B-B14F-4D97-AF65-F5344CB8AC3E}">
        <p14:creationId xmlns:p14="http://schemas.microsoft.com/office/powerpoint/2010/main" val="97829641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Proceeding</a:t>
            </a:r>
            <a:r>
              <a:rPr lang="is-IS" dirty="0" smtClean="0"/>
              <a:t>…</a:t>
            </a:r>
            <a:endParaRPr lang="en-US" dirty="0"/>
          </a:p>
        </p:txBody>
      </p:sp>
      <p:sp>
        <p:nvSpPr>
          <p:cNvPr id="3" name="Content Placeholder 2"/>
          <p:cNvSpPr>
            <a:spLocks noGrp="1"/>
          </p:cNvSpPr>
          <p:nvPr>
            <p:ph idx="1"/>
          </p:nvPr>
        </p:nvSpPr>
        <p:spPr/>
        <p:txBody>
          <a:bodyPr>
            <a:normAutofit lnSpcReduction="10000"/>
          </a:bodyPr>
          <a:lstStyle/>
          <a:p>
            <a:pPr lvl="0"/>
            <a:r>
              <a:rPr lang="en-US" dirty="0" smtClean="0"/>
              <a:t>So we have </a:t>
            </a:r>
            <a:r>
              <a:rPr lang="en-US" dirty="0"/>
              <a:t>golden examples of RRL </a:t>
            </a:r>
            <a:r>
              <a:rPr lang="en-US" dirty="0" err="1"/>
              <a:t>ab</a:t>
            </a:r>
            <a:r>
              <a:rPr lang="en-US" dirty="0"/>
              <a:t> </a:t>
            </a:r>
            <a:r>
              <a:rPr lang="en-US" dirty="0" smtClean="0"/>
              <a:t>and RRL c,  but not yet </a:t>
            </a:r>
            <a:r>
              <a:rPr lang="en-US" dirty="0"/>
              <a:t>type </a:t>
            </a:r>
            <a:r>
              <a:rPr lang="en-US" dirty="0" smtClean="0"/>
              <a:t>d.</a:t>
            </a:r>
          </a:p>
          <a:p>
            <a:pPr lvl="0"/>
            <a:r>
              <a:rPr lang="en-US" dirty="0" smtClean="0"/>
              <a:t>Need to continue with new classes of sources (e.g., Mira variables, </a:t>
            </a:r>
            <a:r>
              <a:rPr lang="en-US" dirty="0" err="1" smtClean="0"/>
              <a:t>Cepheids</a:t>
            </a:r>
            <a:r>
              <a:rPr lang="en-US" dirty="0" smtClean="0"/>
              <a:t>, Eclipsing Binaries) </a:t>
            </a:r>
          </a:p>
          <a:p>
            <a:pPr lvl="0"/>
            <a:r>
              <a:rPr lang="en-US" dirty="0" smtClean="0"/>
              <a:t>Include amplitude as summary stat</a:t>
            </a:r>
          </a:p>
          <a:p>
            <a:pPr lvl="0"/>
            <a:r>
              <a:rPr lang="en-US" dirty="0" smtClean="0"/>
              <a:t>Need to </a:t>
            </a:r>
            <a:r>
              <a:rPr lang="en-US" dirty="0"/>
              <a:t>create </a:t>
            </a:r>
            <a:r>
              <a:rPr lang="en-US" dirty="0" err="1"/>
              <a:t>zooniverse</a:t>
            </a:r>
            <a:r>
              <a:rPr lang="en-US" dirty="0"/>
              <a:t> </a:t>
            </a:r>
            <a:r>
              <a:rPr lang="en-US" dirty="0" smtClean="0"/>
              <a:t>project</a:t>
            </a:r>
          </a:p>
          <a:p>
            <a:pPr lvl="1"/>
            <a:r>
              <a:rPr lang="en-US" dirty="0"/>
              <a:t>C</a:t>
            </a:r>
            <a:r>
              <a:rPr lang="en-US" dirty="0" smtClean="0"/>
              <a:t>an initialize project and begin working on tutorial, for example</a:t>
            </a:r>
            <a:endParaRPr lang="en-US" dirty="0"/>
          </a:p>
          <a:p>
            <a:pPr marL="0" indent="0">
              <a:buNone/>
            </a:pPr>
            <a:endParaRPr lang="en-US" dirty="0"/>
          </a:p>
        </p:txBody>
      </p:sp>
    </p:spTree>
    <p:extLst>
      <p:ext uri="{BB962C8B-B14F-4D97-AF65-F5344CB8AC3E}">
        <p14:creationId xmlns:p14="http://schemas.microsoft.com/office/powerpoint/2010/main" val="356039057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1043"/>
            <a:ext cx="8229600" cy="1143000"/>
          </a:xfrm>
        </p:spPr>
        <p:txBody>
          <a:bodyPr/>
          <a:lstStyle/>
          <a:p>
            <a:r>
              <a:rPr lang="en-US" dirty="0" smtClean="0"/>
              <a:t>Week 5</a:t>
            </a:r>
            <a:endParaRPr lang="en-US" dirty="0"/>
          </a:p>
        </p:txBody>
      </p:sp>
    </p:spTree>
    <p:extLst>
      <p:ext uri="{BB962C8B-B14F-4D97-AF65-F5344CB8AC3E}">
        <p14:creationId xmlns:p14="http://schemas.microsoft.com/office/powerpoint/2010/main" val="21649786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t> </a:t>
            </a:r>
            <a:r>
              <a:rPr lang="en-US" dirty="0" smtClean="0"/>
              <a:t>Star 3</a:t>
            </a:r>
            <a:endParaRPr lang="en-US" dirty="0"/>
          </a:p>
        </p:txBody>
      </p:sp>
      <p:pic>
        <p:nvPicPr>
          <p:cNvPr id="4" name="Picture 3" descr="Screen Shot 2017-06-26 at 10.57.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9858"/>
            <a:ext cx="9144000" cy="1300457"/>
          </a:xfrm>
          <a:prstGeom prst="rect">
            <a:avLst/>
          </a:prstGeom>
        </p:spPr>
      </p:pic>
      <p:sp>
        <p:nvSpPr>
          <p:cNvPr id="3" name="Rectangle 2"/>
          <p:cNvSpPr/>
          <p:nvPr/>
        </p:nvSpPr>
        <p:spPr>
          <a:xfrm>
            <a:off x="306010" y="2711832"/>
            <a:ext cx="8522415" cy="2585323"/>
          </a:xfrm>
          <a:prstGeom prst="rect">
            <a:avLst/>
          </a:prstGeom>
        </p:spPr>
        <p:txBody>
          <a:bodyPr wrap="square">
            <a:spAutoFit/>
          </a:bodyPr>
          <a:lstStyle/>
          <a:p>
            <a:pPr lvl="0"/>
            <a:r>
              <a:rPr lang="en-US" dirty="0" smtClean="0"/>
              <a:t>As I have plotted more and more </a:t>
            </a:r>
            <a:r>
              <a:rPr lang="en-US" dirty="0" err="1" smtClean="0"/>
              <a:t>lightcurves</a:t>
            </a:r>
            <a:r>
              <a:rPr lang="en-US" dirty="0" smtClean="0"/>
              <a:t>, I have made my plotting software more and more general (it worked perfectly fine for the first two stars not being completely general). However, there </a:t>
            </a:r>
            <a:r>
              <a:rPr lang="en-US" dirty="0"/>
              <a:t>are sources with only one object id and others with &gt;3, </a:t>
            </a:r>
            <a:r>
              <a:rPr lang="en-US" dirty="0" smtClean="0"/>
              <a:t>so I took the time when generalizing the code to work for star 3 to be completely generalize (to work for star 3 or any star!). </a:t>
            </a:r>
            <a:r>
              <a:rPr lang="en-US" dirty="0"/>
              <a:t>Now</a:t>
            </a:r>
            <a:r>
              <a:rPr lang="en-US" dirty="0" smtClean="0"/>
              <a:t>, the code </a:t>
            </a:r>
            <a:r>
              <a:rPr lang="en-US" dirty="0"/>
              <a:t>can </a:t>
            </a:r>
            <a:r>
              <a:rPr lang="en-US" dirty="0" smtClean="0"/>
              <a:t>handle sources with any number of OID’s.</a:t>
            </a:r>
          </a:p>
          <a:p>
            <a:pPr lvl="0"/>
            <a:endParaRPr lang="en-US" dirty="0" smtClean="0"/>
          </a:p>
          <a:p>
            <a:pPr lvl="0"/>
            <a:endParaRPr lang="en-US" dirty="0"/>
          </a:p>
          <a:p>
            <a:pPr lvl="0"/>
            <a:endParaRPr lang="en-US" dirty="0" smtClean="0"/>
          </a:p>
          <a:p>
            <a:pPr lvl="0"/>
            <a:endParaRPr lang="en-US" dirty="0"/>
          </a:p>
        </p:txBody>
      </p:sp>
      <p:pic>
        <p:nvPicPr>
          <p:cNvPr id="5" name="Picture 4" descr="Screen Shot 2017-06-29 at 3.07.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25" y="4303323"/>
            <a:ext cx="8242300" cy="2133600"/>
          </a:xfrm>
          <a:prstGeom prst="rect">
            <a:avLst/>
          </a:prstGeom>
        </p:spPr>
      </p:pic>
      <p:sp>
        <p:nvSpPr>
          <p:cNvPr id="6" name="TextBox 5"/>
          <p:cNvSpPr txBox="1"/>
          <p:nvPr/>
        </p:nvSpPr>
        <p:spPr>
          <a:xfrm>
            <a:off x="306010" y="274638"/>
            <a:ext cx="1667763" cy="369332"/>
          </a:xfrm>
          <a:prstGeom prst="rect">
            <a:avLst/>
          </a:prstGeom>
          <a:noFill/>
        </p:spPr>
        <p:txBody>
          <a:bodyPr wrap="square" rtlCol="0">
            <a:spAutoFit/>
          </a:bodyPr>
          <a:lstStyle/>
          <a:p>
            <a:r>
              <a:rPr lang="en-US" dirty="0" smtClean="0"/>
              <a:t>Week 2:</a:t>
            </a:r>
            <a:endParaRPr lang="en-US" dirty="0"/>
          </a:p>
        </p:txBody>
      </p:sp>
    </p:spTree>
    <p:extLst>
      <p:ext uri="{BB962C8B-B14F-4D97-AF65-F5344CB8AC3E}">
        <p14:creationId xmlns:p14="http://schemas.microsoft.com/office/powerpoint/2010/main" val="322915055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0423"/>
            <a:ext cx="8229600" cy="4525963"/>
          </a:xfrm>
        </p:spPr>
        <p:txBody>
          <a:bodyPr/>
          <a:lstStyle/>
          <a:p>
            <a:pPr lvl="0"/>
            <a:r>
              <a:rPr lang="en-US" sz="3500" dirty="0" smtClean="0"/>
              <a:t>Employ </a:t>
            </a:r>
            <a:r>
              <a:rPr lang="en-US" sz="3500" dirty="0"/>
              <a:t>cesium to also spit out amplitude </a:t>
            </a:r>
          </a:p>
          <a:p>
            <a:pPr lvl="1"/>
            <a:r>
              <a:rPr lang="en-US" sz="3500" dirty="0"/>
              <a:t>See if reflective of what </a:t>
            </a:r>
            <a:r>
              <a:rPr lang="en-US" sz="3500" dirty="0" smtClean="0"/>
              <a:t>‘eye</a:t>
            </a:r>
            <a:r>
              <a:rPr lang="en-US" sz="3500" dirty="0"/>
              <a:t>-</a:t>
            </a:r>
            <a:r>
              <a:rPr lang="en-US" sz="3500" dirty="0" smtClean="0"/>
              <a:t>balling’ </a:t>
            </a:r>
            <a:r>
              <a:rPr lang="en-US" sz="3500" dirty="0"/>
              <a:t>light curve yields</a:t>
            </a:r>
          </a:p>
          <a:p>
            <a:pPr lvl="1"/>
            <a:r>
              <a:rPr lang="en-US" sz="3500" dirty="0"/>
              <a:t>Summary stats -&gt; (amplitude, period, notion of ‘fuzziness’)</a:t>
            </a:r>
          </a:p>
          <a:p>
            <a:endParaRPr lang="en-US" dirty="0"/>
          </a:p>
        </p:txBody>
      </p:sp>
    </p:spTree>
    <p:extLst>
      <p:ext uri="{BB962C8B-B14F-4D97-AF65-F5344CB8AC3E}">
        <p14:creationId xmlns:p14="http://schemas.microsoft.com/office/powerpoint/2010/main" val="50343972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9 at 5.1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4765389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913" y="261436"/>
            <a:ext cx="8291931" cy="6349134"/>
          </a:xfrm>
        </p:spPr>
        <p:txBody>
          <a:bodyPr>
            <a:noAutofit/>
          </a:bodyPr>
          <a:lstStyle/>
          <a:p>
            <a:pPr marL="0" indent="0">
              <a:buNone/>
            </a:pPr>
            <a:r>
              <a:rPr lang="en-US" sz="2400" b="1" u="sng" dirty="0"/>
              <a:t>General Findings / Take-</a:t>
            </a:r>
            <a:r>
              <a:rPr lang="en-US" sz="2400" b="1" u="sng" dirty="0" err="1" smtClean="0"/>
              <a:t>aways</a:t>
            </a:r>
            <a:r>
              <a:rPr lang="en-US" sz="2400" b="1" u="sng" dirty="0" smtClean="0"/>
              <a:t>:</a:t>
            </a:r>
          </a:p>
          <a:p>
            <a:pPr marL="0" indent="0">
              <a:buNone/>
            </a:pPr>
            <a:endParaRPr lang="en-US" sz="2400" b="1" u="sng" dirty="0" smtClean="0"/>
          </a:p>
          <a:p>
            <a:pPr marL="0" indent="0">
              <a:buNone/>
            </a:pPr>
            <a:r>
              <a:rPr lang="en-US" sz="1600" dirty="0" smtClean="0"/>
              <a:t>amplitude </a:t>
            </a:r>
            <a:r>
              <a:rPr lang="en-US" sz="1600" dirty="0"/>
              <a:t>= ~ 1/2(bottom points location - top points location) (*)</a:t>
            </a:r>
          </a:p>
          <a:p>
            <a:pPr marL="0" indent="0">
              <a:buNone/>
            </a:pPr>
            <a:endParaRPr lang="en-US" sz="1600" dirty="0"/>
          </a:p>
          <a:p>
            <a:pPr marL="0" indent="0">
              <a:buNone/>
            </a:pPr>
            <a:r>
              <a:rPr lang="en-US" sz="1600" dirty="0"/>
              <a:t>I trust the 'by hand' the most b/c this is exactly (*)</a:t>
            </a:r>
          </a:p>
          <a:p>
            <a:pPr marL="0" indent="0">
              <a:buNone/>
            </a:pPr>
            <a:endParaRPr lang="en-US" sz="1600" dirty="0"/>
          </a:p>
          <a:p>
            <a:pPr marL="0" indent="0">
              <a:buNone/>
            </a:pPr>
            <a:r>
              <a:rPr lang="en-US" sz="1600" dirty="0" err="1"/>
              <a:t>cesium_amplitude</a:t>
            </a:r>
            <a:r>
              <a:rPr lang="en-US" sz="1600" dirty="0"/>
              <a:t> too high (zero counter-examples) and freq1_amplitude1 is too low (13/17 times [there are 17 unique </a:t>
            </a:r>
            <a:r>
              <a:rPr lang="en-US" sz="1600" dirty="0" err="1"/>
              <a:t>oid's</a:t>
            </a:r>
            <a:r>
              <a:rPr lang="en-US" sz="1600" dirty="0"/>
              <a:t>]) </a:t>
            </a:r>
          </a:p>
          <a:p>
            <a:pPr marL="0" indent="0">
              <a:buNone/>
            </a:pPr>
            <a:endParaRPr lang="en-US" sz="1600" dirty="0"/>
          </a:p>
          <a:p>
            <a:pPr marL="0" indent="0">
              <a:buNone/>
            </a:pPr>
            <a:r>
              <a:rPr lang="en-US" sz="1600" dirty="0"/>
              <a:t>cesium freq1_amplitude1 very good for gold/</a:t>
            </a:r>
            <a:r>
              <a:rPr lang="en-US" sz="1600" dirty="0" err="1"/>
              <a:t>avg</a:t>
            </a:r>
            <a:r>
              <a:rPr lang="en-US" sz="1600" dirty="0"/>
              <a:t> </a:t>
            </a:r>
            <a:r>
              <a:rPr lang="en-US" sz="1600" dirty="0" err="1"/>
              <a:t>RRc</a:t>
            </a:r>
            <a:r>
              <a:rPr lang="en-US" sz="1600" dirty="0"/>
              <a:t> =&gt; use freq1_amplitude1 as amplitude summary statistic for </a:t>
            </a:r>
            <a:r>
              <a:rPr lang="en-US" sz="1600" dirty="0" err="1"/>
              <a:t>RRc</a:t>
            </a:r>
            <a:endParaRPr lang="en-US" sz="1600" dirty="0"/>
          </a:p>
          <a:p>
            <a:pPr marL="0" indent="0">
              <a:buNone/>
            </a:pPr>
            <a:endParaRPr lang="en-US" sz="1600" dirty="0"/>
          </a:p>
          <a:p>
            <a:pPr marL="0" indent="0">
              <a:buNone/>
            </a:pPr>
            <a:r>
              <a:rPr lang="en-US" sz="1600" dirty="0"/>
              <a:t>Not as straight-forward for </a:t>
            </a:r>
            <a:r>
              <a:rPr lang="en-US" sz="1600" dirty="0" err="1"/>
              <a:t>RRab</a:t>
            </a:r>
            <a:r>
              <a:rPr lang="en-US" sz="1600" dirty="0"/>
              <a:t> b/c asymmetric whereas </a:t>
            </a:r>
            <a:r>
              <a:rPr lang="en-US" sz="1600" dirty="0" err="1"/>
              <a:t>RRab</a:t>
            </a:r>
            <a:r>
              <a:rPr lang="en-US" sz="1600" dirty="0"/>
              <a:t> is sinusoidal/symmetric</a:t>
            </a:r>
          </a:p>
          <a:p>
            <a:pPr marL="0" indent="0">
              <a:buNone/>
            </a:pPr>
            <a:endParaRPr lang="en-US" sz="1600" dirty="0"/>
          </a:p>
          <a:p>
            <a:pPr marL="0" indent="0">
              <a:buNone/>
            </a:pPr>
            <a:r>
              <a:rPr lang="en-US" sz="1600" dirty="0"/>
              <a:t>cesium freq1_amplitude1 is low for all </a:t>
            </a:r>
            <a:r>
              <a:rPr lang="en-US" sz="1600" dirty="0" err="1"/>
              <a:t>RRab</a:t>
            </a:r>
            <a:r>
              <a:rPr lang="en-US" sz="1600" dirty="0"/>
              <a:t> but...</a:t>
            </a:r>
          </a:p>
          <a:p>
            <a:pPr marL="0" indent="0">
              <a:buNone/>
            </a:pPr>
            <a:endParaRPr lang="en-US" sz="1600" dirty="0"/>
          </a:p>
          <a:p>
            <a:pPr marL="0" indent="0">
              <a:buNone/>
            </a:pPr>
            <a:r>
              <a:rPr lang="en-US" sz="1600" dirty="0"/>
              <a:t>1/2(amplitude + freq1_amplitude1) gives a very good estimate for </a:t>
            </a:r>
            <a:r>
              <a:rPr lang="en-US" sz="1600" dirty="0" err="1"/>
              <a:t>RRab</a:t>
            </a:r>
            <a:r>
              <a:rPr lang="en-US" sz="1600" dirty="0"/>
              <a:t>!</a:t>
            </a:r>
          </a:p>
          <a:p>
            <a:pPr marL="0" indent="0">
              <a:buNone/>
            </a:pPr>
            <a:endParaRPr lang="en-US" sz="1600" dirty="0"/>
          </a:p>
          <a:p>
            <a:pPr marL="0" indent="0">
              <a:buNone/>
            </a:pPr>
            <a:r>
              <a:rPr lang="en-US" sz="1600" dirty="0"/>
              <a:t>=&gt; use 1/2(amplitude + freq1_amplitude1) as amplitude summary statistic for </a:t>
            </a:r>
            <a:r>
              <a:rPr lang="en-US" sz="1600" dirty="0" err="1"/>
              <a:t>RRab</a:t>
            </a:r>
            <a:endParaRPr lang="en-US" sz="1600" dirty="0"/>
          </a:p>
        </p:txBody>
      </p:sp>
    </p:spTree>
    <p:extLst>
      <p:ext uri="{BB962C8B-B14F-4D97-AF65-F5344CB8AC3E}">
        <p14:creationId xmlns:p14="http://schemas.microsoft.com/office/powerpoint/2010/main" val="208599497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913" y="261436"/>
            <a:ext cx="8291931" cy="6349134"/>
          </a:xfrm>
        </p:spPr>
        <p:txBody>
          <a:bodyPr>
            <a:noAutofit/>
          </a:bodyPr>
          <a:lstStyle/>
          <a:p>
            <a:pPr marL="0" indent="0" algn="ctr">
              <a:buNone/>
            </a:pPr>
            <a:endParaRPr lang="en-US" sz="5400" b="1" dirty="0" smtClean="0"/>
          </a:p>
          <a:p>
            <a:pPr marL="0" indent="0" algn="ctr">
              <a:buNone/>
            </a:pPr>
            <a:endParaRPr lang="en-US" sz="5400" b="1" dirty="0"/>
          </a:p>
          <a:p>
            <a:pPr marL="0" indent="0" algn="ctr">
              <a:buNone/>
            </a:pPr>
            <a:r>
              <a:rPr lang="en-US" sz="5400" b="1" dirty="0" err="1" smtClean="0"/>
              <a:t>Miras</a:t>
            </a:r>
            <a:endParaRPr lang="en-US" sz="5400" b="1" dirty="0" smtClean="0"/>
          </a:p>
          <a:p>
            <a:pPr marL="0" indent="0" algn="ctr">
              <a:buNone/>
            </a:pPr>
            <a:r>
              <a:rPr lang="en-US" sz="3400" dirty="0" smtClean="0"/>
              <a:t>-&gt; periods </a:t>
            </a:r>
            <a:r>
              <a:rPr lang="en-US" sz="3400" dirty="0"/>
              <a:t>of 100 – 1000 days, with most between 150 and 450 days</a:t>
            </a:r>
          </a:p>
          <a:p>
            <a:pPr marL="0" indent="0" algn="ctr">
              <a:buNone/>
            </a:pPr>
            <a:endParaRPr lang="en-US" sz="5400" dirty="0"/>
          </a:p>
        </p:txBody>
      </p:sp>
    </p:spTree>
    <p:extLst>
      <p:ext uri="{BB962C8B-B14F-4D97-AF65-F5344CB8AC3E}">
        <p14:creationId xmlns:p14="http://schemas.microsoft.com/office/powerpoint/2010/main" val="176876312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7-07-19 at 10.05.33 PM.png"/>
          <p:cNvPicPr>
            <a:picLocks noGrp="1" noChangeAspect="1"/>
          </p:cNvPicPr>
          <p:nvPr>
            <p:ph idx="1"/>
          </p:nvPr>
        </p:nvPicPr>
        <p:blipFill>
          <a:blip r:embed="rId2">
            <a:extLst>
              <a:ext uri="{28A0092B-C50C-407E-A947-70E740481C1C}">
                <a14:useLocalDpi xmlns:a14="http://schemas.microsoft.com/office/drawing/2010/main" val="0"/>
              </a:ext>
            </a:extLst>
          </a:blip>
          <a:srcRect t="10382" b="10382"/>
          <a:stretch>
            <a:fillRect/>
          </a:stretch>
        </p:blipFill>
        <p:spPr>
          <a:xfrm>
            <a:off x="457200" y="132705"/>
            <a:ext cx="8229600" cy="6213894"/>
          </a:xfrm>
        </p:spPr>
      </p:pic>
      <p:sp>
        <p:nvSpPr>
          <p:cNvPr id="5" name="TextBox 4"/>
          <p:cNvSpPr txBox="1"/>
          <p:nvPr/>
        </p:nvSpPr>
        <p:spPr>
          <a:xfrm>
            <a:off x="606599" y="6346599"/>
            <a:ext cx="8080201" cy="430887"/>
          </a:xfrm>
          <a:prstGeom prst="rect">
            <a:avLst/>
          </a:prstGeom>
          <a:noFill/>
        </p:spPr>
        <p:txBody>
          <a:bodyPr wrap="square" rtlCol="0">
            <a:spAutoFit/>
          </a:bodyPr>
          <a:lstStyle/>
          <a:p>
            <a:r>
              <a:rPr lang="en-US" sz="2200" dirty="0" smtClean="0"/>
              <a:t>But didn’t lead to any good </a:t>
            </a:r>
            <a:r>
              <a:rPr lang="en-US" sz="2200" dirty="0" err="1" smtClean="0"/>
              <a:t>mira</a:t>
            </a:r>
            <a:r>
              <a:rPr lang="en-US" sz="2200" dirty="0" smtClean="0"/>
              <a:t> light curves in </a:t>
            </a:r>
            <a:r>
              <a:rPr lang="en-US" sz="2200" dirty="0" err="1" smtClean="0"/>
              <a:t>ptf</a:t>
            </a:r>
            <a:r>
              <a:rPr lang="is-IS" sz="2200" dirty="0" smtClean="0"/>
              <a:t>… (see questions)</a:t>
            </a:r>
            <a:endParaRPr lang="en-US" sz="2200" dirty="0"/>
          </a:p>
        </p:txBody>
      </p:sp>
    </p:spTree>
    <p:extLst>
      <p:ext uri="{BB962C8B-B14F-4D97-AF65-F5344CB8AC3E}">
        <p14:creationId xmlns:p14="http://schemas.microsoft.com/office/powerpoint/2010/main" val="189496175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3635" y="277493"/>
            <a:ext cx="9648709" cy="646331"/>
          </a:xfrm>
          <a:prstGeom prst="rect">
            <a:avLst/>
          </a:prstGeom>
          <a:noFill/>
        </p:spPr>
        <p:txBody>
          <a:bodyPr wrap="square" rtlCol="0">
            <a:spAutoFit/>
          </a:bodyPr>
          <a:lstStyle/>
          <a:p>
            <a:r>
              <a:rPr lang="en-US" dirty="0" smtClean="0"/>
              <a:t>          mira1.tbl – </a:t>
            </a:r>
            <a:r>
              <a:rPr lang="is-IS" dirty="0"/>
              <a:t>01 22 58.3 +12 52 06 </a:t>
            </a:r>
            <a:r>
              <a:rPr lang="is-IS" dirty="0" smtClean="0"/>
              <a:t> </a:t>
            </a:r>
            <a:r>
              <a:rPr lang="pt-BR" dirty="0" smtClean="0"/>
              <a:t>– </a:t>
            </a:r>
            <a:r>
              <a:rPr lang="nb-NO" b="1" dirty="0" err="1"/>
              <a:t>period</a:t>
            </a:r>
            <a:r>
              <a:rPr lang="nb-NO" b="1" dirty="0"/>
              <a:t>: </a:t>
            </a:r>
            <a:r>
              <a:rPr lang="nb-NO" b="1" dirty="0" smtClean="0"/>
              <a:t>85.2587603376247  </a:t>
            </a:r>
            <a:endParaRPr lang="nb-NO" dirty="0"/>
          </a:p>
          <a:p>
            <a:r>
              <a:rPr lang="nb-NO" dirty="0" smtClean="0"/>
              <a:t>LPV </a:t>
            </a:r>
            <a:r>
              <a:rPr lang="nb-NO" dirty="0" err="1" smtClean="0"/>
              <a:t>with</a:t>
            </a:r>
            <a:r>
              <a:rPr lang="nb-NO" dirty="0" smtClean="0"/>
              <a:t> </a:t>
            </a:r>
            <a:r>
              <a:rPr lang="nb-NO" dirty="0" err="1" smtClean="0"/>
              <a:t>light</a:t>
            </a:r>
            <a:r>
              <a:rPr lang="nb-NO" dirty="0" smtClean="0"/>
              <a:t> </a:t>
            </a:r>
            <a:r>
              <a:rPr lang="nb-NO" dirty="0" err="1" smtClean="0"/>
              <a:t>curve</a:t>
            </a:r>
            <a:r>
              <a:rPr lang="nb-NO" dirty="0" smtClean="0"/>
              <a:t> representative </a:t>
            </a:r>
            <a:r>
              <a:rPr lang="nb-NO" dirty="0" err="1" smtClean="0"/>
              <a:t>of</a:t>
            </a:r>
            <a:r>
              <a:rPr lang="nb-NO" dirty="0" smtClean="0"/>
              <a:t> </a:t>
            </a:r>
            <a:r>
              <a:rPr lang="nb-NO" dirty="0" err="1" smtClean="0"/>
              <a:t>miras</a:t>
            </a:r>
            <a:r>
              <a:rPr lang="nb-NO" dirty="0" smtClean="0"/>
              <a:t> </a:t>
            </a:r>
            <a:r>
              <a:rPr lang="nb-NO" dirty="0" err="1" smtClean="0"/>
              <a:t>but</a:t>
            </a:r>
            <a:r>
              <a:rPr lang="nb-NO" dirty="0" smtClean="0"/>
              <a:t> </a:t>
            </a:r>
            <a:r>
              <a:rPr lang="nb-NO" dirty="0" err="1" smtClean="0"/>
              <a:t>if</a:t>
            </a:r>
            <a:r>
              <a:rPr lang="nb-NO" dirty="0" smtClean="0"/>
              <a:t> </a:t>
            </a:r>
            <a:r>
              <a:rPr lang="nb-NO" dirty="0" err="1" smtClean="0"/>
              <a:t>period</a:t>
            </a:r>
            <a:r>
              <a:rPr lang="nb-NO" dirty="0" smtClean="0"/>
              <a:t> is </a:t>
            </a:r>
            <a:r>
              <a:rPr lang="nb-NO" dirty="0" err="1" smtClean="0"/>
              <a:t>correct</a:t>
            </a:r>
            <a:r>
              <a:rPr lang="nb-NO" dirty="0" smtClean="0"/>
              <a:t>, it </a:t>
            </a:r>
            <a:r>
              <a:rPr lang="nb-NO" dirty="0" err="1" smtClean="0"/>
              <a:t>can’t</a:t>
            </a:r>
            <a:r>
              <a:rPr lang="nb-NO" dirty="0" smtClean="0"/>
              <a:t> be</a:t>
            </a:r>
            <a:endParaRPr lang="en-US" dirty="0"/>
          </a:p>
        </p:txBody>
      </p:sp>
      <p:pic>
        <p:nvPicPr>
          <p:cNvPr id="2" name="Picture 1" descr="Screen Shot 2017-07-19 at 9.05.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1" y="908577"/>
            <a:ext cx="7442200" cy="5803900"/>
          </a:xfrm>
          <a:prstGeom prst="rect">
            <a:avLst/>
          </a:prstGeom>
        </p:spPr>
      </p:pic>
    </p:spTree>
    <p:extLst>
      <p:ext uri="{BB962C8B-B14F-4D97-AF65-F5344CB8AC3E}">
        <p14:creationId xmlns:p14="http://schemas.microsoft.com/office/powerpoint/2010/main" val="338692088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923330"/>
          </a:xfrm>
          <a:prstGeom prst="rect">
            <a:avLst/>
          </a:prstGeom>
          <a:noFill/>
        </p:spPr>
        <p:txBody>
          <a:bodyPr wrap="square" rtlCol="0">
            <a:spAutoFit/>
          </a:bodyPr>
          <a:lstStyle/>
          <a:p>
            <a:r>
              <a:rPr lang="en-US" dirty="0" smtClean="0"/>
              <a:t>mira6.tbl – </a:t>
            </a:r>
            <a:r>
              <a:rPr lang="pt-BR" dirty="0"/>
              <a:t>00 32 22.6 +26 01 44</a:t>
            </a:r>
            <a:r>
              <a:rPr lang="is-IS" dirty="0" smtClean="0"/>
              <a:t>  </a:t>
            </a:r>
            <a:r>
              <a:rPr lang="pt-BR" dirty="0" smtClean="0"/>
              <a:t>– </a:t>
            </a:r>
            <a:r>
              <a:rPr lang="is-IS" dirty="0"/>
              <a:t>period: </a:t>
            </a:r>
            <a:r>
              <a:rPr lang="is-IS" dirty="0" smtClean="0"/>
              <a:t>313.4796238244514 </a:t>
            </a:r>
            <a:r>
              <a:rPr lang="is-IS" dirty="0"/>
              <a:t> </a:t>
            </a:r>
            <a:r>
              <a:rPr lang="pt-BR" dirty="0"/>
              <a:t>– </a:t>
            </a:r>
            <a:r>
              <a:rPr lang="is-IS" dirty="0" smtClean="0"/>
              <a:t> Found at:</a:t>
            </a:r>
            <a:r>
              <a:rPr lang="nb-NO" dirty="0" smtClean="0"/>
              <a:t>  </a:t>
            </a:r>
            <a:r>
              <a:rPr lang="nb-NO" dirty="0"/>
              <a:t>http://</a:t>
            </a:r>
            <a:r>
              <a:rPr lang="nb-NO" dirty="0" err="1"/>
              <a:t>vizier.cfa.harvard.edu</a:t>
            </a:r>
            <a:r>
              <a:rPr lang="nb-NO" dirty="0"/>
              <a:t>/</a:t>
            </a:r>
            <a:r>
              <a:rPr lang="nb-NO" dirty="0" err="1"/>
              <a:t>viz</a:t>
            </a:r>
            <a:r>
              <a:rPr lang="nb-NO" dirty="0"/>
              <a:t>-bin/VizieR-3?-</a:t>
            </a:r>
            <a:r>
              <a:rPr lang="nb-NO" dirty="0" err="1"/>
              <a:t>source</a:t>
            </a:r>
            <a:r>
              <a:rPr lang="nb-NO" dirty="0"/>
              <a:t>=J/</a:t>
            </a:r>
            <a:r>
              <a:rPr lang="nb-NO" dirty="0" err="1"/>
              <a:t>ApJS</a:t>
            </a:r>
            <a:r>
              <a:rPr lang="nb-NO" dirty="0"/>
              <a:t>/227/6&amp;-</a:t>
            </a:r>
            <a:r>
              <a:rPr lang="nb-NO" dirty="0" err="1"/>
              <a:t>out.max</a:t>
            </a:r>
            <a:r>
              <a:rPr lang="nb-NO" dirty="0"/>
              <a:t>=50&amp;-</a:t>
            </a:r>
            <a:r>
              <a:rPr lang="nb-NO" dirty="0" err="1"/>
              <a:t>out.form</a:t>
            </a:r>
            <a:r>
              <a:rPr lang="nb-NO" dirty="0"/>
              <a:t>=HTML%20Table&amp;-</a:t>
            </a:r>
            <a:r>
              <a:rPr lang="nb-NO" dirty="0" err="1"/>
              <a:t>out.add</a:t>
            </a:r>
            <a:r>
              <a:rPr lang="nb-NO" dirty="0"/>
              <a:t>=_r&amp;-</a:t>
            </a:r>
            <a:r>
              <a:rPr lang="nb-NO" dirty="0" err="1"/>
              <a:t>out.add</a:t>
            </a:r>
            <a:r>
              <a:rPr lang="nb-NO" dirty="0"/>
              <a:t>=_RAJ,_DEJ&amp;-sort=_r&amp;-</a:t>
            </a:r>
            <a:r>
              <a:rPr lang="nb-NO" dirty="0" err="1"/>
              <a:t>oc.form</a:t>
            </a:r>
            <a:r>
              <a:rPr lang="nb-NO" dirty="0"/>
              <a:t>=</a:t>
            </a:r>
            <a:r>
              <a:rPr lang="nb-NO" dirty="0" err="1"/>
              <a:t>sexa</a:t>
            </a:r>
            <a:endParaRPr lang="en-US" dirty="0"/>
          </a:p>
        </p:txBody>
      </p:sp>
      <p:pic>
        <p:nvPicPr>
          <p:cNvPr id="3" name="Picture 2" descr="Screen Shot 2017-07-19 at 10.22.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80" y="1039481"/>
            <a:ext cx="7531100" cy="5842000"/>
          </a:xfrm>
          <a:prstGeom prst="rect">
            <a:avLst/>
          </a:prstGeom>
        </p:spPr>
      </p:pic>
    </p:spTree>
    <p:extLst>
      <p:ext uri="{BB962C8B-B14F-4D97-AF65-F5344CB8AC3E}">
        <p14:creationId xmlns:p14="http://schemas.microsoft.com/office/powerpoint/2010/main" val="176968722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923330"/>
          </a:xfrm>
          <a:prstGeom prst="rect">
            <a:avLst/>
          </a:prstGeom>
          <a:noFill/>
        </p:spPr>
        <p:txBody>
          <a:bodyPr wrap="square" rtlCol="0">
            <a:spAutoFit/>
          </a:bodyPr>
          <a:lstStyle/>
          <a:p>
            <a:r>
              <a:rPr lang="en-US" dirty="0" smtClean="0"/>
              <a:t>mira8.tbl – </a:t>
            </a:r>
            <a:r>
              <a:rPr lang="is-IS" dirty="0"/>
              <a:t>01 03 57.5 +20 11 46</a:t>
            </a:r>
            <a:r>
              <a:rPr lang="is-IS" dirty="0" smtClean="0"/>
              <a:t>  </a:t>
            </a:r>
            <a:r>
              <a:rPr lang="pt-BR" dirty="0" smtClean="0"/>
              <a:t>– </a:t>
            </a:r>
            <a:r>
              <a:rPr lang="is-IS" dirty="0"/>
              <a:t> </a:t>
            </a:r>
            <a:r>
              <a:rPr lang="is-IS" b="1" dirty="0"/>
              <a:t>period: 96.24639076034649</a:t>
            </a:r>
            <a:r>
              <a:rPr lang="is-IS" b="1" dirty="0" smtClean="0"/>
              <a:t>  </a:t>
            </a:r>
            <a:r>
              <a:rPr lang="pt-BR" dirty="0"/>
              <a:t>– </a:t>
            </a:r>
            <a:r>
              <a:rPr lang="is-IS" dirty="0" smtClean="0"/>
              <a:t> Found at:</a:t>
            </a:r>
            <a:r>
              <a:rPr lang="nb-NO" dirty="0" smtClean="0"/>
              <a:t>  </a:t>
            </a:r>
            <a:r>
              <a:rPr lang="nb-NO" dirty="0"/>
              <a:t>http://</a:t>
            </a:r>
            <a:r>
              <a:rPr lang="nb-NO" dirty="0" err="1"/>
              <a:t>vizier.cfa.harvard.edu</a:t>
            </a:r>
            <a:r>
              <a:rPr lang="nb-NO" dirty="0"/>
              <a:t>/</a:t>
            </a:r>
            <a:r>
              <a:rPr lang="nb-NO" dirty="0" err="1"/>
              <a:t>viz</a:t>
            </a:r>
            <a:r>
              <a:rPr lang="nb-NO" dirty="0"/>
              <a:t>-bin/VizieR-3?-</a:t>
            </a:r>
            <a:r>
              <a:rPr lang="nb-NO" dirty="0" err="1"/>
              <a:t>source</a:t>
            </a:r>
            <a:r>
              <a:rPr lang="nb-NO" dirty="0"/>
              <a:t>=J/</a:t>
            </a:r>
            <a:r>
              <a:rPr lang="nb-NO" dirty="0" err="1"/>
              <a:t>ApJS</a:t>
            </a:r>
            <a:r>
              <a:rPr lang="nb-NO" dirty="0"/>
              <a:t>/227/6&amp;-</a:t>
            </a:r>
            <a:r>
              <a:rPr lang="nb-NO" dirty="0" err="1"/>
              <a:t>out.max</a:t>
            </a:r>
            <a:r>
              <a:rPr lang="nb-NO" dirty="0"/>
              <a:t>=50&amp;-</a:t>
            </a:r>
            <a:r>
              <a:rPr lang="nb-NO" dirty="0" err="1"/>
              <a:t>out.form</a:t>
            </a:r>
            <a:r>
              <a:rPr lang="nb-NO" dirty="0"/>
              <a:t>=HTML%20Table&amp;-</a:t>
            </a:r>
            <a:r>
              <a:rPr lang="nb-NO" dirty="0" err="1"/>
              <a:t>out.add</a:t>
            </a:r>
            <a:r>
              <a:rPr lang="nb-NO" dirty="0"/>
              <a:t>=_r&amp;-</a:t>
            </a:r>
            <a:r>
              <a:rPr lang="nb-NO" dirty="0" err="1"/>
              <a:t>out.add</a:t>
            </a:r>
            <a:r>
              <a:rPr lang="nb-NO" dirty="0"/>
              <a:t>=_RAJ,_DEJ&amp;-sort=_r&amp;-</a:t>
            </a:r>
            <a:r>
              <a:rPr lang="nb-NO" dirty="0" err="1"/>
              <a:t>oc.form</a:t>
            </a:r>
            <a:r>
              <a:rPr lang="nb-NO" dirty="0"/>
              <a:t>=</a:t>
            </a:r>
            <a:r>
              <a:rPr lang="nb-NO" dirty="0" err="1"/>
              <a:t>sexa</a:t>
            </a:r>
            <a:endParaRPr lang="en-US" dirty="0"/>
          </a:p>
        </p:txBody>
      </p:sp>
      <p:pic>
        <p:nvPicPr>
          <p:cNvPr id="2" name="Picture 1" descr="Screen Shot 2017-07-19 at 10.29.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46" y="1016000"/>
            <a:ext cx="7404100" cy="5842000"/>
          </a:xfrm>
          <a:prstGeom prst="rect">
            <a:avLst/>
          </a:prstGeom>
        </p:spPr>
      </p:pic>
    </p:spTree>
    <p:extLst>
      <p:ext uri="{BB962C8B-B14F-4D97-AF65-F5344CB8AC3E}">
        <p14:creationId xmlns:p14="http://schemas.microsoft.com/office/powerpoint/2010/main" val="152838349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923330"/>
          </a:xfrm>
          <a:prstGeom prst="rect">
            <a:avLst/>
          </a:prstGeom>
          <a:noFill/>
        </p:spPr>
        <p:txBody>
          <a:bodyPr wrap="square" rtlCol="0">
            <a:spAutoFit/>
          </a:bodyPr>
          <a:lstStyle/>
          <a:p>
            <a:r>
              <a:rPr lang="en-US" dirty="0" smtClean="0"/>
              <a:t>mira10.tbl – </a:t>
            </a:r>
            <a:r>
              <a:rPr lang="is-IS"/>
              <a:t>02 16 07.1 +25 03 24</a:t>
            </a:r>
            <a:r>
              <a:rPr lang="is-IS" smtClean="0"/>
              <a:t>  </a:t>
            </a:r>
            <a:r>
              <a:rPr lang="pt-BR" dirty="0" smtClean="0"/>
              <a:t>– </a:t>
            </a:r>
            <a:r>
              <a:rPr lang="is-IS" dirty="0"/>
              <a:t> </a:t>
            </a:r>
            <a:r>
              <a:rPr lang="nb-NO" dirty="0" err="1"/>
              <a:t>period</a:t>
            </a:r>
            <a:r>
              <a:rPr lang="nb-NO" dirty="0"/>
              <a:t>: 335.2329869259135</a:t>
            </a:r>
            <a:r>
              <a:rPr lang="is-IS" dirty="0" smtClean="0"/>
              <a:t>  </a:t>
            </a:r>
            <a:r>
              <a:rPr lang="pt-BR" dirty="0"/>
              <a:t>– </a:t>
            </a:r>
            <a:r>
              <a:rPr lang="is-IS" dirty="0" smtClean="0"/>
              <a:t> Found at:</a:t>
            </a:r>
            <a:r>
              <a:rPr lang="nb-NO" dirty="0" smtClean="0"/>
              <a:t>  </a:t>
            </a:r>
            <a:r>
              <a:rPr lang="nb-NO" dirty="0"/>
              <a:t>http://</a:t>
            </a:r>
            <a:r>
              <a:rPr lang="nb-NO" dirty="0" err="1"/>
              <a:t>vizier.cfa.harvard.edu</a:t>
            </a:r>
            <a:r>
              <a:rPr lang="nb-NO" dirty="0"/>
              <a:t>/</a:t>
            </a:r>
            <a:r>
              <a:rPr lang="nb-NO" dirty="0" err="1"/>
              <a:t>viz</a:t>
            </a:r>
            <a:r>
              <a:rPr lang="nb-NO" dirty="0"/>
              <a:t>-bin/VizieR-3?-</a:t>
            </a:r>
            <a:r>
              <a:rPr lang="nb-NO" dirty="0" err="1"/>
              <a:t>source</a:t>
            </a:r>
            <a:r>
              <a:rPr lang="nb-NO" dirty="0"/>
              <a:t>=J/</a:t>
            </a:r>
            <a:r>
              <a:rPr lang="nb-NO" dirty="0" err="1"/>
              <a:t>ApJS</a:t>
            </a:r>
            <a:r>
              <a:rPr lang="nb-NO" dirty="0"/>
              <a:t>/227/6&amp;-</a:t>
            </a:r>
            <a:r>
              <a:rPr lang="nb-NO" dirty="0" err="1"/>
              <a:t>out.max</a:t>
            </a:r>
            <a:r>
              <a:rPr lang="nb-NO" dirty="0"/>
              <a:t>=50&amp;-</a:t>
            </a:r>
            <a:r>
              <a:rPr lang="nb-NO" dirty="0" err="1"/>
              <a:t>out.form</a:t>
            </a:r>
            <a:r>
              <a:rPr lang="nb-NO" dirty="0"/>
              <a:t>=HTML%20Table&amp;-</a:t>
            </a:r>
            <a:r>
              <a:rPr lang="nb-NO" dirty="0" err="1"/>
              <a:t>out.add</a:t>
            </a:r>
            <a:r>
              <a:rPr lang="nb-NO" dirty="0"/>
              <a:t>=_r&amp;-</a:t>
            </a:r>
            <a:r>
              <a:rPr lang="nb-NO" dirty="0" err="1"/>
              <a:t>out.add</a:t>
            </a:r>
            <a:r>
              <a:rPr lang="nb-NO" dirty="0"/>
              <a:t>=_RAJ,_DEJ&amp;-sort=_r&amp;-</a:t>
            </a:r>
            <a:r>
              <a:rPr lang="nb-NO" dirty="0" err="1"/>
              <a:t>oc.form</a:t>
            </a:r>
            <a:r>
              <a:rPr lang="nb-NO" dirty="0"/>
              <a:t>=</a:t>
            </a:r>
            <a:r>
              <a:rPr lang="nb-NO" dirty="0" err="1"/>
              <a:t>sexa</a:t>
            </a:r>
            <a:endParaRPr lang="en-US" dirty="0"/>
          </a:p>
        </p:txBody>
      </p:sp>
      <p:pic>
        <p:nvPicPr>
          <p:cNvPr id="3" name="Picture 2" descr="Screen Shot 2017-07-19 at 10.36.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40" y="1130300"/>
            <a:ext cx="7518400" cy="5727700"/>
          </a:xfrm>
          <a:prstGeom prst="rect">
            <a:avLst/>
          </a:prstGeom>
        </p:spPr>
      </p:pic>
    </p:spTree>
    <p:extLst>
      <p:ext uri="{BB962C8B-B14F-4D97-AF65-F5344CB8AC3E}">
        <p14:creationId xmlns:p14="http://schemas.microsoft.com/office/powerpoint/2010/main" val="401069866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923330"/>
          </a:xfrm>
          <a:prstGeom prst="rect">
            <a:avLst/>
          </a:prstGeom>
          <a:noFill/>
        </p:spPr>
        <p:txBody>
          <a:bodyPr wrap="square" rtlCol="0">
            <a:spAutoFit/>
          </a:bodyPr>
          <a:lstStyle/>
          <a:p>
            <a:r>
              <a:rPr lang="en-US" dirty="0" smtClean="0"/>
              <a:t>mira18.tbl – </a:t>
            </a:r>
            <a:r>
              <a:rPr lang="sk-SK" dirty="0"/>
              <a:t>20 39 00.76 +00 55 57.9</a:t>
            </a:r>
            <a:r>
              <a:rPr lang="is-IS" dirty="0" smtClean="0"/>
              <a:t>  </a:t>
            </a:r>
            <a:r>
              <a:rPr lang="pt-BR" dirty="0" smtClean="0"/>
              <a:t>– </a:t>
            </a:r>
            <a:r>
              <a:rPr lang="is-IS" dirty="0"/>
              <a:t> period: 267.379679144385</a:t>
            </a:r>
            <a:r>
              <a:rPr lang="is-IS" dirty="0" smtClean="0"/>
              <a:t>  </a:t>
            </a:r>
            <a:r>
              <a:rPr lang="pt-BR" dirty="0"/>
              <a:t>– </a:t>
            </a:r>
            <a:r>
              <a:rPr lang="is-IS" dirty="0" smtClean="0"/>
              <a:t> Found at: </a:t>
            </a:r>
            <a:r>
              <a:rPr lang="en-US" dirty="0"/>
              <a:t>http://</a:t>
            </a:r>
            <a:r>
              <a:rPr lang="en-US" dirty="0" err="1"/>
              <a:t>vizier.cfa.harvard.edu</a:t>
            </a:r>
            <a:r>
              <a:rPr lang="en-US" dirty="0"/>
              <a:t>/</a:t>
            </a:r>
            <a:r>
              <a:rPr lang="en-US" dirty="0" err="1"/>
              <a:t>viz</a:t>
            </a:r>
            <a:r>
              <a:rPr lang="en-US" dirty="0"/>
              <a:t>-bin/VizieR-3?-source=J/other/</a:t>
            </a:r>
            <a:r>
              <a:rPr lang="en-US" dirty="0" err="1"/>
              <a:t>NewA</a:t>
            </a:r>
            <a:r>
              <a:rPr lang="en-US" dirty="0"/>
              <a:t>/17.504&amp;-</a:t>
            </a:r>
            <a:r>
              <a:rPr lang="en-US" dirty="0" err="1"/>
              <a:t>out.max</a:t>
            </a:r>
            <a:r>
              <a:rPr lang="en-US" dirty="0"/>
              <a:t>=50&amp;-</a:t>
            </a:r>
            <a:r>
              <a:rPr lang="en-US" dirty="0" err="1"/>
              <a:t>out.form</a:t>
            </a:r>
            <a:r>
              <a:rPr lang="en-US" dirty="0"/>
              <a:t>=HTML%20Table&amp;-</a:t>
            </a:r>
            <a:r>
              <a:rPr lang="en-US" dirty="0" err="1"/>
              <a:t>out.add</a:t>
            </a:r>
            <a:r>
              <a:rPr lang="en-US" dirty="0"/>
              <a:t>=_r&amp;-</a:t>
            </a:r>
            <a:r>
              <a:rPr lang="en-US" dirty="0" err="1"/>
              <a:t>out.add</a:t>
            </a:r>
            <a:r>
              <a:rPr lang="en-US" dirty="0"/>
              <a:t>=_RAJ,_DEJ&amp;-sort=_r&amp;-</a:t>
            </a:r>
            <a:r>
              <a:rPr lang="en-US" dirty="0" err="1"/>
              <a:t>oc.form</a:t>
            </a:r>
            <a:r>
              <a:rPr lang="en-US" dirty="0"/>
              <a:t>=</a:t>
            </a:r>
            <a:r>
              <a:rPr lang="en-US" dirty="0" err="1"/>
              <a:t>sexa</a:t>
            </a:r>
            <a:endParaRPr lang="en-US" dirty="0"/>
          </a:p>
        </p:txBody>
      </p:sp>
      <p:pic>
        <p:nvPicPr>
          <p:cNvPr id="2" name="Picture 1" descr="Screen Shot 2017-07-20 at 4.22.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327" y="1117600"/>
            <a:ext cx="7556500" cy="5740400"/>
          </a:xfrm>
          <a:prstGeom prst="rect">
            <a:avLst/>
          </a:prstGeom>
        </p:spPr>
      </p:pic>
    </p:spTree>
    <p:extLst>
      <p:ext uri="{BB962C8B-B14F-4D97-AF65-F5344CB8AC3E}">
        <p14:creationId xmlns:p14="http://schemas.microsoft.com/office/powerpoint/2010/main" val="5815145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of Magnitudes</a:t>
            </a:r>
            <a:endParaRPr lang="en-US" dirty="0"/>
          </a:p>
        </p:txBody>
      </p:sp>
      <p:sp>
        <p:nvSpPr>
          <p:cNvPr id="3" name="Content Placeholder 2"/>
          <p:cNvSpPr>
            <a:spLocks noGrp="1"/>
          </p:cNvSpPr>
          <p:nvPr>
            <p:ph idx="1"/>
          </p:nvPr>
        </p:nvSpPr>
        <p:spPr/>
        <p:txBody>
          <a:bodyPr/>
          <a:lstStyle/>
          <a:p>
            <a:pPr lvl="0"/>
            <a:r>
              <a:rPr lang="en-US" dirty="0" smtClean="0"/>
              <a:t>Next I went to </a:t>
            </a:r>
            <a:r>
              <a:rPr lang="en-US" dirty="0"/>
              <a:t>object table (on C</a:t>
            </a:r>
            <a:r>
              <a:rPr lang="en-US" dirty="0" smtClean="0"/>
              <a:t>altech IRSA website</a:t>
            </a:r>
            <a:r>
              <a:rPr lang="en-US" dirty="0"/>
              <a:t>) and </a:t>
            </a:r>
            <a:r>
              <a:rPr lang="en-US" dirty="0" smtClean="0"/>
              <a:t>did a query for </a:t>
            </a:r>
            <a:r>
              <a:rPr lang="en-US" dirty="0"/>
              <a:t>all sources with </a:t>
            </a:r>
            <a:r>
              <a:rPr lang="en-US" dirty="0" err="1"/>
              <a:t>bestchiSQ</a:t>
            </a:r>
            <a:r>
              <a:rPr lang="en-US" dirty="0"/>
              <a:t> &gt; 10 and </a:t>
            </a:r>
            <a:r>
              <a:rPr lang="en-US" dirty="0" err="1"/>
              <a:t>ngoodobs</a:t>
            </a:r>
            <a:r>
              <a:rPr lang="en-US" dirty="0"/>
              <a:t> &gt; </a:t>
            </a:r>
            <a:r>
              <a:rPr lang="en-US" dirty="0" smtClean="0"/>
              <a:t>250.</a:t>
            </a:r>
          </a:p>
          <a:p>
            <a:pPr lvl="1"/>
            <a:r>
              <a:rPr lang="en-US" dirty="0" smtClean="0"/>
              <a:t>Downloaded </a:t>
            </a:r>
            <a:r>
              <a:rPr lang="en-US" dirty="0"/>
              <a:t>the results of that table </a:t>
            </a:r>
            <a:endParaRPr lang="en-US" dirty="0" smtClean="0"/>
          </a:p>
          <a:p>
            <a:pPr lvl="1"/>
            <a:r>
              <a:rPr lang="en-US" dirty="0" smtClean="0"/>
              <a:t>Made </a:t>
            </a:r>
            <a:r>
              <a:rPr lang="en-US" dirty="0"/>
              <a:t>a histogram plot of the </a:t>
            </a:r>
            <a:r>
              <a:rPr lang="en-US" dirty="0" smtClean="0"/>
              <a:t>magnitudes</a:t>
            </a:r>
            <a:endParaRPr lang="en-US" dirty="0"/>
          </a:p>
        </p:txBody>
      </p:sp>
      <p:sp>
        <p:nvSpPr>
          <p:cNvPr id="5" name="TextBox 4"/>
          <p:cNvSpPr txBox="1"/>
          <p:nvPr/>
        </p:nvSpPr>
        <p:spPr>
          <a:xfrm>
            <a:off x="0" y="89972"/>
            <a:ext cx="1667763" cy="369332"/>
          </a:xfrm>
          <a:prstGeom prst="rect">
            <a:avLst/>
          </a:prstGeom>
          <a:noFill/>
        </p:spPr>
        <p:txBody>
          <a:bodyPr wrap="square" rtlCol="0">
            <a:spAutoFit/>
          </a:bodyPr>
          <a:lstStyle/>
          <a:p>
            <a:r>
              <a:rPr lang="en-US" dirty="0" smtClean="0"/>
              <a:t>Week 2:</a:t>
            </a:r>
            <a:endParaRPr lang="en-US" dirty="0"/>
          </a:p>
        </p:txBody>
      </p:sp>
    </p:spTree>
    <p:extLst>
      <p:ext uri="{BB962C8B-B14F-4D97-AF65-F5344CB8AC3E}">
        <p14:creationId xmlns:p14="http://schemas.microsoft.com/office/powerpoint/2010/main" val="230938334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923330"/>
          </a:xfrm>
          <a:prstGeom prst="rect">
            <a:avLst/>
          </a:prstGeom>
          <a:noFill/>
        </p:spPr>
        <p:txBody>
          <a:bodyPr wrap="square" rtlCol="0">
            <a:spAutoFit/>
          </a:bodyPr>
          <a:lstStyle/>
          <a:p>
            <a:r>
              <a:rPr lang="en-US" dirty="0" smtClean="0"/>
              <a:t>mira18.tbl – </a:t>
            </a:r>
            <a:r>
              <a:rPr lang="sk-SK" dirty="0"/>
              <a:t>20 39 00.76 +00 55 57.9</a:t>
            </a:r>
            <a:r>
              <a:rPr lang="is-IS" dirty="0" smtClean="0"/>
              <a:t>  </a:t>
            </a:r>
            <a:r>
              <a:rPr lang="pt-BR" dirty="0" smtClean="0"/>
              <a:t>– </a:t>
            </a:r>
            <a:r>
              <a:rPr lang="is-IS" dirty="0"/>
              <a:t> period: 267.379679144385</a:t>
            </a:r>
            <a:r>
              <a:rPr lang="is-IS" dirty="0" smtClean="0"/>
              <a:t>  </a:t>
            </a:r>
            <a:r>
              <a:rPr lang="pt-BR" dirty="0"/>
              <a:t>– </a:t>
            </a:r>
            <a:r>
              <a:rPr lang="is-IS" dirty="0" smtClean="0"/>
              <a:t> Found at: </a:t>
            </a:r>
            <a:r>
              <a:rPr lang="en-US" dirty="0"/>
              <a:t>http://</a:t>
            </a:r>
            <a:r>
              <a:rPr lang="en-US" dirty="0" err="1"/>
              <a:t>vizier.cfa.harvard.edu</a:t>
            </a:r>
            <a:r>
              <a:rPr lang="en-US" dirty="0"/>
              <a:t>/</a:t>
            </a:r>
            <a:r>
              <a:rPr lang="en-US" dirty="0" err="1"/>
              <a:t>viz</a:t>
            </a:r>
            <a:r>
              <a:rPr lang="en-US" dirty="0"/>
              <a:t>-bin/VizieR-3?-source=J/other/</a:t>
            </a:r>
            <a:r>
              <a:rPr lang="en-US" dirty="0" err="1"/>
              <a:t>NewA</a:t>
            </a:r>
            <a:r>
              <a:rPr lang="en-US" dirty="0"/>
              <a:t>/17.504&amp;-</a:t>
            </a:r>
            <a:r>
              <a:rPr lang="en-US" dirty="0" err="1"/>
              <a:t>out.max</a:t>
            </a:r>
            <a:r>
              <a:rPr lang="en-US" dirty="0"/>
              <a:t>=50&amp;-</a:t>
            </a:r>
            <a:r>
              <a:rPr lang="en-US" dirty="0" err="1"/>
              <a:t>out.form</a:t>
            </a:r>
            <a:r>
              <a:rPr lang="en-US" dirty="0"/>
              <a:t>=HTML%20Table&amp;-</a:t>
            </a:r>
            <a:r>
              <a:rPr lang="en-US" dirty="0" err="1"/>
              <a:t>out.add</a:t>
            </a:r>
            <a:r>
              <a:rPr lang="en-US" dirty="0"/>
              <a:t>=_r&amp;-</a:t>
            </a:r>
            <a:r>
              <a:rPr lang="en-US" dirty="0" err="1"/>
              <a:t>out.add</a:t>
            </a:r>
            <a:r>
              <a:rPr lang="en-US" dirty="0"/>
              <a:t>=_RAJ,_DEJ&amp;-sort=_r&amp;-</a:t>
            </a:r>
            <a:r>
              <a:rPr lang="en-US" dirty="0" err="1"/>
              <a:t>oc.form</a:t>
            </a:r>
            <a:r>
              <a:rPr lang="en-US" dirty="0"/>
              <a:t>=</a:t>
            </a:r>
            <a:r>
              <a:rPr lang="en-US" dirty="0" err="1"/>
              <a:t>sexa</a:t>
            </a:r>
            <a:endParaRPr lang="en-US" dirty="0"/>
          </a:p>
        </p:txBody>
      </p:sp>
      <p:pic>
        <p:nvPicPr>
          <p:cNvPr id="3" name="Picture 2" descr="Screen Shot 2017-07-20 at 4.22.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27" y="1066800"/>
            <a:ext cx="7505700" cy="5791200"/>
          </a:xfrm>
          <a:prstGeom prst="rect">
            <a:avLst/>
          </a:prstGeom>
        </p:spPr>
      </p:pic>
    </p:spTree>
    <p:extLst>
      <p:ext uri="{BB962C8B-B14F-4D97-AF65-F5344CB8AC3E}">
        <p14:creationId xmlns:p14="http://schemas.microsoft.com/office/powerpoint/2010/main" val="391775731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923330"/>
          </a:xfrm>
          <a:prstGeom prst="rect">
            <a:avLst/>
          </a:prstGeom>
          <a:noFill/>
        </p:spPr>
        <p:txBody>
          <a:bodyPr wrap="square" rtlCol="0">
            <a:spAutoFit/>
          </a:bodyPr>
          <a:lstStyle/>
          <a:p>
            <a:r>
              <a:rPr lang="en-US" dirty="0" smtClean="0"/>
              <a:t>mira24.tbl – </a:t>
            </a:r>
            <a:r>
              <a:rPr lang="is-IS" dirty="0"/>
              <a:t>00 04 20.07 +40 06 </a:t>
            </a:r>
            <a:r>
              <a:rPr lang="is-IS" dirty="0" smtClean="0"/>
              <a:t>35.8  </a:t>
            </a:r>
            <a:r>
              <a:rPr lang="pt-BR" dirty="0" smtClean="0"/>
              <a:t>– </a:t>
            </a:r>
            <a:r>
              <a:rPr lang="is-IS" dirty="0"/>
              <a:t> period: 132.27513227513228</a:t>
            </a:r>
            <a:r>
              <a:rPr lang="is-IS" dirty="0" smtClean="0"/>
              <a:t>  </a:t>
            </a:r>
            <a:r>
              <a:rPr lang="pt-BR" dirty="0"/>
              <a:t>– </a:t>
            </a:r>
            <a:r>
              <a:rPr lang="is-IS" dirty="0" smtClean="0"/>
              <a:t> Found at: </a:t>
            </a:r>
            <a:r>
              <a:rPr lang="en-US" dirty="0"/>
              <a:t>http://</a:t>
            </a:r>
            <a:r>
              <a:rPr lang="en-US" dirty="0" err="1"/>
              <a:t>vizier.cfa.harvard.edu</a:t>
            </a:r>
            <a:r>
              <a:rPr lang="en-US" dirty="0"/>
              <a:t>/</a:t>
            </a:r>
            <a:r>
              <a:rPr lang="en-US" dirty="0" err="1"/>
              <a:t>viz</a:t>
            </a:r>
            <a:r>
              <a:rPr lang="en-US" dirty="0"/>
              <a:t>-bin/VizieR-3?-source=J/</a:t>
            </a:r>
            <a:r>
              <a:rPr lang="en-US" dirty="0" err="1"/>
              <a:t>BaltA</a:t>
            </a:r>
            <a:r>
              <a:rPr lang="en-US" dirty="0"/>
              <a:t>/9/646&amp;-</a:t>
            </a:r>
            <a:r>
              <a:rPr lang="en-US" dirty="0" err="1"/>
              <a:t>out.max</a:t>
            </a:r>
            <a:r>
              <a:rPr lang="en-US" dirty="0"/>
              <a:t>=50&amp;-</a:t>
            </a:r>
            <a:r>
              <a:rPr lang="en-US" dirty="0" err="1"/>
              <a:t>out.form</a:t>
            </a:r>
            <a:r>
              <a:rPr lang="en-US" dirty="0"/>
              <a:t>=HTML%20Table&amp;-</a:t>
            </a:r>
            <a:r>
              <a:rPr lang="en-US" dirty="0" err="1"/>
              <a:t>out.add</a:t>
            </a:r>
            <a:r>
              <a:rPr lang="en-US" dirty="0"/>
              <a:t>=_r&amp;-</a:t>
            </a:r>
            <a:r>
              <a:rPr lang="en-US" dirty="0" err="1"/>
              <a:t>out.add</a:t>
            </a:r>
            <a:r>
              <a:rPr lang="en-US" dirty="0"/>
              <a:t>=_RAJ,_DEJ&amp;-sort=_r&amp;-</a:t>
            </a:r>
            <a:r>
              <a:rPr lang="en-US" dirty="0" err="1"/>
              <a:t>oc.form</a:t>
            </a:r>
            <a:r>
              <a:rPr lang="en-US" dirty="0"/>
              <a:t>=</a:t>
            </a:r>
            <a:r>
              <a:rPr lang="en-US" dirty="0" err="1"/>
              <a:t>sexa</a:t>
            </a:r>
            <a:endParaRPr lang="en-US" dirty="0"/>
          </a:p>
        </p:txBody>
      </p:sp>
      <p:pic>
        <p:nvPicPr>
          <p:cNvPr id="2" name="Picture 1" descr="Screen Shot 2017-07-20 at 4.36.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346" y="1003300"/>
            <a:ext cx="7467600" cy="5854700"/>
          </a:xfrm>
          <a:prstGeom prst="rect">
            <a:avLst/>
          </a:prstGeom>
        </p:spPr>
      </p:pic>
    </p:spTree>
    <p:extLst>
      <p:ext uri="{BB962C8B-B14F-4D97-AF65-F5344CB8AC3E}">
        <p14:creationId xmlns:p14="http://schemas.microsoft.com/office/powerpoint/2010/main" val="1428600159"/>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923330"/>
          </a:xfrm>
          <a:prstGeom prst="rect">
            <a:avLst/>
          </a:prstGeom>
          <a:noFill/>
        </p:spPr>
        <p:txBody>
          <a:bodyPr wrap="square" rtlCol="0">
            <a:spAutoFit/>
          </a:bodyPr>
          <a:lstStyle/>
          <a:p>
            <a:r>
              <a:rPr lang="en-US" dirty="0" smtClean="0"/>
              <a:t>mira25.tbl – </a:t>
            </a:r>
            <a:r>
              <a:rPr lang="pt-BR" dirty="0"/>
              <a:t>00 32 22.73 +26 01 46.0</a:t>
            </a:r>
            <a:r>
              <a:rPr lang="is-IS" dirty="0" smtClean="0"/>
              <a:t>  </a:t>
            </a:r>
            <a:r>
              <a:rPr lang="pt-BR" dirty="0" smtClean="0"/>
              <a:t>– </a:t>
            </a:r>
            <a:r>
              <a:rPr lang="is-IS" dirty="0"/>
              <a:t> period: 313.4796238244514</a:t>
            </a:r>
            <a:r>
              <a:rPr lang="is-IS" dirty="0" smtClean="0"/>
              <a:t>  </a:t>
            </a:r>
            <a:r>
              <a:rPr lang="pt-BR" dirty="0"/>
              <a:t>– </a:t>
            </a:r>
            <a:r>
              <a:rPr lang="is-IS" dirty="0" smtClean="0"/>
              <a:t> Found at: </a:t>
            </a:r>
            <a:r>
              <a:rPr lang="en-US" dirty="0"/>
              <a:t>http://</a:t>
            </a:r>
            <a:r>
              <a:rPr lang="en-US" dirty="0" err="1"/>
              <a:t>vizier.cfa.harvard.edu</a:t>
            </a:r>
            <a:r>
              <a:rPr lang="en-US" dirty="0"/>
              <a:t>/</a:t>
            </a:r>
            <a:r>
              <a:rPr lang="en-US" dirty="0" err="1"/>
              <a:t>viz</a:t>
            </a:r>
            <a:r>
              <a:rPr lang="en-US" dirty="0"/>
              <a:t>-bin/VizieR-3?-source=J/</a:t>
            </a:r>
            <a:r>
              <a:rPr lang="en-US" dirty="0" err="1"/>
              <a:t>BaltA</a:t>
            </a:r>
            <a:r>
              <a:rPr lang="en-US" dirty="0"/>
              <a:t>/9/646&amp;-</a:t>
            </a:r>
            <a:r>
              <a:rPr lang="en-US" dirty="0" err="1"/>
              <a:t>out.max</a:t>
            </a:r>
            <a:r>
              <a:rPr lang="en-US" dirty="0"/>
              <a:t>=50&amp;-</a:t>
            </a:r>
            <a:r>
              <a:rPr lang="en-US" dirty="0" err="1"/>
              <a:t>out.form</a:t>
            </a:r>
            <a:r>
              <a:rPr lang="en-US" dirty="0"/>
              <a:t>=HTML%20Table&amp;-</a:t>
            </a:r>
            <a:r>
              <a:rPr lang="en-US" dirty="0" err="1"/>
              <a:t>out.add</a:t>
            </a:r>
            <a:r>
              <a:rPr lang="en-US" dirty="0"/>
              <a:t>=_r&amp;-</a:t>
            </a:r>
            <a:r>
              <a:rPr lang="en-US" dirty="0" err="1"/>
              <a:t>out.add</a:t>
            </a:r>
            <a:r>
              <a:rPr lang="en-US" dirty="0"/>
              <a:t>=_RAJ,_DEJ&amp;-sort=_r&amp;-</a:t>
            </a:r>
            <a:r>
              <a:rPr lang="en-US" dirty="0" err="1"/>
              <a:t>oc.form</a:t>
            </a:r>
            <a:r>
              <a:rPr lang="en-US" dirty="0"/>
              <a:t>=</a:t>
            </a:r>
            <a:r>
              <a:rPr lang="en-US" dirty="0" err="1"/>
              <a:t>sexa</a:t>
            </a:r>
            <a:endParaRPr lang="en-US" dirty="0"/>
          </a:p>
        </p:txBody>
      </p:sp>
      <p:pic>
        <p:nvPicPr>
          <p:cNvPr id="3" name="Picture 2" descr="Screen Shot 2017-07-20 at 4.40.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122" y="1155700"/>
            <a:ext cx="7518400" cy="5702300"/>
          </a:xfrm>
          <a:prstGeom prst="rect">
            <a:avLst/>
          </a:prstGeom>
        </p:spPr>
      </p:pic>
    </p:spTree>
    <p:extLst>
      <p:ext uri="{BB962C8B-B14F-4D97-AF65-F5344CB8AC3E}">
        <p14:creationId xmlns:p14="http://schemas.microsoft.com/office/powerpoint/2010/main" val="34852949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646331"/>
          </a:xfrm>
          <a:prstGeom prst="rect">
            <a:avLst/>
          </a:prstGeom>
          <a:noFill/>
        </p:spPr>
        <p:txBody>
          <a:bodyPr wrap="square" rtlCol="0">
            <a:spAutoFit/>
          </a:bodyPr>
          <a:lstStyle/>
          <a:p>
            <a:r>
              <a:rPr lang="en-US" dirty="0" smtClean="0"/>
              <a:t>mira30.tbl – </a:t>
            </a:r>
            <a:r>
              <a:rPr lang="is-IS" dirty="0"/>
              <a:t>01 03 57.5 +20 11 46 010357+2011.7  </a:t>
            </a:r>
            <a:r>
              <a:rPr lang="pt-BR" dirty="0" smtClean="0"/>
              <a:t>– </a:t>
            </a:r>
            <a:r>
              <a:rPr lang="is-IS" dirty="0"/>
              <a:t> </a:t>
            </a:r>
            <a:r>
              <a:rPr lang="is-IS" b="1" dirty="0"/>
              <a:t>period: 96.24639076034649</a:t>
            </a:r>
            <a:r>
              <a:rPr lang="is-IS" dirty="0" smtClean="0"/>
              <a:t>  </a:t>
            </a:r>
            <a:r>
              <a:rPr lang="pt-BR" dirty="0"/>
              <a:t>– </a:t>
            </a:r>
            <a:r>
              <a:rPr lang="is-IS" dirty="0" smtClean="0"/>
              <a:t> </a:t>
            </a:r>
            <a:r>
              <a:rPr lang="en-US" dirty="0"/>
              <a:t>http://</a:t>
            </a:r>
            <a:r>
              <a:rPr lang="en-US" dirty="0" err="1"/>
              <a:t>vizier.cfa.harvard.edu</a:t>
            </a:r>
            <a:r>
              <a:rPr lang="en-US" dirty="0"/>
              <a:t>/</a:t>
            </a:r>
            <a:r>
              <a:rPr lang="en-US" dirty="0" err="1"/>
              <a:t>viz</a:t>
            </a:r>
            <a:r>
              <a:rPr lang="en-US" dirty="0"/>
              <a:t>-bin/</a:t>
            </a:r>
            <a:r>
              <a:rPr lang="en-US" dirty="0" err="1"/>
              <a:t>VizieR</a:t>
            </a:r>
            <a:r>
              <a:rPr lang="en-US" dirty="0"/>
              <a:t>?-source=J/</a:t>
            </a:r>
            <a:r>
              <a:rPr lang="en-US" dirty="0" err="1"/>
              <a:t>ApJS</a:t>
            </a:r>
            <a:r>
              <a:rPr lang="en-US" dirty="0"/>
              <a:t>/227/6</a:t>
            </a:r>
          </a:p>
        </p:txBody>
      </p:sp>
      <p:pic>
        <p:nvPicPr>
          <p:cNvPr id="2" name="Picture 1" descr="Screen Shot 2017-07-20 at 5.16.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40" y="1054100"/>
            <a:ext cx="7493000" cy="5803900"/>
          </a:xfrm>
          <a:prstGeom prst="rect">
            <a:avLst/>
          </a:prstGeom>
        </p:spPr>
      </p:pic>
    </p:spTree>
    <p:extLst>
      <p:ext uri="{BB962C8B-B14F-4D97-AF65-F5344CB8AC3E}">
        <p14:creationId xmlns:p14="http://schemas.microsoft.com/office/powerpoint/2010/main" val="41061022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646331"/>
          </a:xfrm>
          <a:prstGeom prst="rect">
            <a:avLst/>
          </a:prstGeom>
          <a:noFill/>
        </p:spPr>
        <p:txBody>
          <a:bodyPr wrap="square" rtlCol="0">
            <a:spAutoFit/>
          </a:bodyPr>
          <a:lstStyle/>
          <a:p>
            <a:r>
              <a:rPr lang="en-US" dirty="0" smtClean="0"/>
              <a:t>mira30.tbl (same guy, diff. </a:t>
            </a:r>
            <a:r>
              <a:rPr lang="en-US" dirty="0" err="1" smtClean="0"/>
              <a:t>oid</a:t>
            </a:r>
            <a:r>
              <a:rPr lang="en-US" dirty="0" smtClean="0"/>
              <a:t>) – </a:t>
            </a:r>
            <a:r>
              <a:rPr lang="is-IS" dirty="0"/>
              <a:t>01 03 57.5 +20 11 46 010357+2011.7  </a:t>
            </a:r>
            <a:r>
              <a:rPr lang="pt-BR" dirty="0" smtClean="0"/>
              <a:t>– </a:t>
            </a:r>
            <a:r>
              <a:rPr lang="is-IS" dirty="0"/>
              <a:t> </a:t>
            </a:r>
            <a:r>
              <a:rPr lang="is-IS" b="1" dirty="0"/>
              <a:t>period: 96.24639076034649</a:t>
            </a:r>
            <a:r>
              <a:rPr lang="is-IS" b="1" dirty="0" smtClean="0"/>
              <a:t>  </a:t>
            </a:r>
            <a:r>
              <a:rPr lang="pt-BR" dirty="0"/>
              <a:t>– </a:t>
            </a:r>
            <a:r>
              <a:rPr lang="is-IS" dirty="0" smtClean="0"/>
              <a:t> </a:t>
            </a:r>
            <a:r>
              <a:rPr lang="en-US" dirty="0"/>
              <a:t>http://</a:t>
            </a:r>
            <a:r>
              <a:rPr lang="en-US" dirty="0" err="1"/>
              <a:t>vizier.cfa.harvard.edu</a:t>
            </a:r>
            <a:r>
              <a:rPr lang="en-US" dirty="0"/>
              <a:t>/</a:t>
            </a:r>
            <a:r>
              <a:rPr lang="en-US" dirty="0" err="1"/>
              <a:t>viz</a:t>
            </a:r>
            <a:r>
              <a:rPr lang="en-US" dirty="0"/>
              <a:t>-bin/</a:t>
            </a:r>
            <a:r>
              <a:rPr lang="en-US" dirty="0" err="1"/>
              <a:t>VizieR</a:t>
            </a:r>
            <a:r>
              <a:rPr lang="en-US" dirty="0"/>
              <a:t>?-source=J/</a:t>
            </a:r>
            <a:r>
              <a:rPr lang="en-US" dirty="0" err="1"/>
              <a:t>ApJS</a:t>
            </a:r>
            <a:r>
              <a:rPr lang="en-US" dirty="0"/>
              <a:t>/227/6</a:t>
            </a:r>
          </a:p>
        </p:txBody>
      </p:sp>
      <p:pic>
        <p:nvPicPr>
          <p:cNvPr id="3" name="Picture 2" descr="Screen Shot 2017-07-20 at 5.17.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66" y="927837"/>
            <a:ext cx="7416800" cy="5778500"/>
          </a:xfrm>
          <a:prstGeom prst="rect">
            <a:avLst/>
          </a:prstGeom>
        </p:spPr>
      </p:pic>
    </p:spTree>
    <p:extLst>
      <p:ext uri="{BB962C8B-B14F-4D97-AF65-F5344CB8AC3E}">
        <p14:creationId xmlns:p14="http://schemas.microsoft.com/office/powerpoint/2010/main" val="89571586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646331"/>
          </a:xfrm>
          <a:prstGeom prst="rect">
            <a:avLst/>
          </a:prstGeom>
          <a:noFill/>
        </p:spPr>
        <p:txBody>
          <a:bodyPr wrap="square" rtlCol="0">
            <a:spAutoFit/>
          </a:bodyPr>
          <a:lstStyle/>
          <a:p>
            <a:r>
              <a:rPr lang="en-US" dirty="0" smtClean="0"/>
              <a:t>mira31.tbl – </a:t>
            </a:r>
            <a:r>
              <a:rPr lang="is-IS" dirty="0"/>
              <a:t>00 22 23.1 +26 59 46</a:t>
            </a:r>
            <a:r>
              <a:rPr lang="is-IS" dirty="0" smtClean="0"/>
              <a:t>  </a:t>
            </a:r>
            <a:r>
              <a:rPr lang="pt-BR" dirty="0" smtClean="0"/>
              <a:t>– </a:t>
            </a:r>
            <a:r>
              <a:rPr lang="is-IS" dirty="0"/>
              <a:t> </a:t>
            </a:r>
            <a:r>
              <a:rPr lang="fi-FI" dirty="0" err="1"/>
              <a:t>period</a:t>
            </a:r>
            <a:r>
              <a:rPr lang="fi-FI" dirty="0"/>
              <a:t>: 292.39766081871346</a:t>
            </a:r>
            <a:r>
              <a:rPr lang="is-IS" dirty="0" smtClean="0"/>
              <a:t>  </a:t>
            </a:r>
            <a:r>
              <a:rPr lang="pt-BR" dirty="0"/>
              <a:t>– </a:t>
            </a:r>
            <a:r>
              <a:rPr lang="is-IS" dirty="0" smtClean="0"/>
              <a:t> Found at </a:t>
            </a:r>
            <a:r>
              <a:rPr lang="en-US" dirty="0" smtClean="0"/>
              <a:t>http</a:t>
            </a:r>
            <a:r>
              <a:rPr lang="en-US" dirty="0"/>
              <a:t>://</a:t>
            </a:r>
            <a:r>
              <a:rPr lang="en-US" dirty="0" err="1"/>
              <a:t>vizier.cfa.harvard.edu</a:t>
            </a:r>
            <a:r>
              <a:rPr lang="en-US" dirty="0"/>
              <a:t>/</a:t>
            </a:r>
            <a:r>
              <a:rPr lang="en-US" dirty="0" err="1"/>
              <a:t>viz</a:t>
            </a:r>
            <a:r>
              <a:rPr lang="en-US" dirty="0"/>
              <a:t>-bin/</a:t>
            </a:r>
            <a:r>
              <a:rPr lang="en-US" dirty="0" err="1"/>
              <a:t>VizieR</a:t>
            </a:r>
            <a:r>
              <a:rPr lang="en-US" dirty="0"/>
              <a:t>?-source=J/</a:t>
            </a:r>
            <a:r>
              <a:rPr lang="en-US" dirty="0" err="1"/>
              <a:t>ApJS</a:t>
            </a:r>
            <a:r>
              <a:rPr lang="en-US" dirty="0"/>
              <a:t>/227/6</a:t>
            </a:r>
          </a:p>
        </p:txBody>
      </p:sp>
      <p:pic>
        <p:nvPicPr>
          <p:cNvPr id="2" name="Picture 1" descr="Screen Shot 2017-07-20 at 5.20.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53" y="965937"/>
            <a:ext cx="7429500" cy="5740400"/>
          </a:xfrm>
          <a:prstGeom prst="rect">
            <a:avLst/>
          </a:prstGeom>
        </p:spPr>
      </p:pic>
    </p:spTree>
    <p:extLst>
      <p:ext uri="{BB962C8B-B14F-4D97-AF65-F5344CB8AC3E}">
        <p14:creationId xmlns:p14="http://schemas.microsoft.com/office/powerpoint/2010/main" val="372301771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923330"/>
          </a:xfrm>
          <a:prstGeom prst="rect">
            <a:avLst/>
          </a:prstGeom>
          <a:noFill/>
        </p:spPr>
        <p:txBody>
          <a:bodyPr wrap="square" rtlCol="0">
            <a:spAutoFit/>
          </a:bodyPr>
          <a:lstStyle/>
          <a:p>
            <a:r>
              <a:rPr lang="en-US" dirty="0" smtClean="0"/>
              <a:t>mira38.tbl – </a:t>
            </a:r>
            <a:r>
              <a:rPr lang="is-IS" dirty="0"/>
              <a:t>01 15 29.8 +40 43 09</a:t>
            </a:r>
            <a:r>
              <a:rPr lang="is-IS" dirty="0" smtClean="0"/>
              <a:t>  </a:t>
            </a:r>
            <a:r>
              <a:rPr lang="pt-BR" dirty="0" smtClean="0"/>
              <a:t>– </a:t>
            </a:r>
            <a:r>
              <a:rPr lang="is-IS" dirty="0"/>
              <a:t> </a:t>
            </a:r>
            <a:r>
              <a:rPr lang="it-IT" dirty="0" err="1"/>
              <a:t>period</a:t>
            </a:r>
            <a:r>
              <a:rPr lang="it-IT" dirty="0"/>
              <a:t>: 247.64735017335315</a:t>
            </a:r>
            <a:r>
              <a:rPr lang="is-IS" dirty="0" smtClean="0"/>
              <a:t>  </a:t>
            </a:r>
            <a:r>
              <a:rPr lang="pt-BR" dirty="0"/>
              <a:t>– </a:t>
            </a:r>
            <a:r>
              <a:rPr lang="is-IS" dirty="0" smtClean="0"/>
              <a:t> Found at: </a:t>
            </a:r>
            <a:r>
              <a:rPr lang="en-US" dirty="0"/>
              <a:t>http://</a:t>
            </a:r>
            <a:r>
              <a:rPr lang="en-US" dirty="0" err="1"/>
              <a:t>vizier.cfa.harvard.edu</a:t>
            </a:r>
            <a:r>
              <a:rPr lang="en-US" dirty="0"/>
              <a:t>/</a:t>
            </a:r>
            <a:r>
              <a:rPr lang="en-US" dirty="0" err="1"/>
              <a:t>viz</a:t>
            </a:r>
            <a:r>
              <a:rPr lang="en-US" dirty="0"/>
              <a:t>-bin/VizieR-3?-source=J/MNRAS/317/460/stars&amp;-</a:t>
            </a:r>
            <a:r>
              <a:rPr lang="en-US" dirty="0" err="1"/>
              <a:t>out.max</a:t>
            </a:r>
            <a:r>
              <a:rPr lang="en-US" dirty="0"/>
              <a:t>=50&amp;-</a:t>
            </a:r>
            <a:r>
              <a:rPr lang="en-US" dirty="0" err="1"/>
              <a:t>out.form</a:t>
            </a:r>
            <a:r>
              <a:rPr lang="en-US" dirty="0"/>
              <a:t>=HTML%20Table&amp;-</a:t>
            </a:r>
            <a:r>
              <a:rPr lang="en-US" dirty="0" err="1"/>
              <a:t>out.add</a:t>
            </a:r>
            <a:r>
              <a:rPr lang="en-US" dirty="0"/>
              <a:t>=_r&amp;-</a:t>
            </a:r>
            <a:r>
              <a:rPr lang="en-US" dirty="0" err="1"/>
              <a:t>out.add</a:t>
            </a:r>
            <a:r>
              <a:rPr lang="en-US" dirty="0"/>
              <a:t>=_RAJ,_DEJ&amp;-sort=_r&amp;-</a:t>
            </a:r>
            <a:r>
              <a:rPr lang="en-US" dirty="0" err="1"/>
              <a:t>oc.form</a:t>
            </a:r>
            <a:r>
              <a:rPr lang="en-US" dirty="0"/>
              <a:t>=</a:t>
            </a:r>
            <a:r>
              <a:rPr lang="en-US" dirty="0" err="1"/>
              <a:t>sexa</a:t>
            </a:r>
            <a:endParaRPr lang="en-US" dirty="0"/>
          </a:p>
        </p:txBody>
      </p:sp>
      <p:pic>
        <p:nvPicPr>
          <p:cNvPr id="3" name="Picture 2" descr="Screen Shot 2017-07-20 at 7.19.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808" y="1041400"/>
            <a:ext cx="7543800" cy="5816600"/>
          </a:xfrm>
          <a:prstGeom prst="rect">
            <a:avLst/>
          </a:prstGeom>
        </p:spPr>
      </p:pic>
    </p:spTree>
    <p:extLst>
      <p:ext uri="{BB962C8B-B14F-4D97-AF65-F5344CB8AC3E}">
        <p14:creationId xmlns:p14="http://schemas.microsoft.com/office/powerpoint/2010/main" val="385659701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923330"/>
          </a:xfrm>
          <a:prstGeom prst="rect">
            <a:avLst/>
          </a:prstGeom>
          <a:noFill/>
        </p:spPr>
        <p:txBody>
          <a:bodyPr wrap="square" rtlCol="0">
            <a:spAutoFit/>
          </a:bodyPr>
          <a:lstStyle/>
          <a:p>
            <a:r>
              <a:rPr lang="en-US" dirty="0" smtClean="0"/>
              <a:t>mira40.tbl – </a:t>
            </a:r>
            <a:r>
              <a:rPr lang="it-IT" dirty="0"/>
              <a:t>23 14 44.2 +40 47 39</a:t>
            </a:r>
            <a:r>
              <a:rPr lang="is-IS" dirty="0" smtClean="0"/>
              <a:t>  </a:t>
            </a:r>
            <a:r>
              <a:rPr lang="pt-BR" dirty="0" smtClean="0"/>
              <a:t>– </a:t>
            </a:r>
            <a:r>
              <a:rPr lang="is-IS" dirty="0"/>
              <a:t> period: 209.4240837696335</a:t>
            </a:r>
            <a:r>
              <a:rPr lang="is-IS" dirty="0" smtClean="0"/>
              <a:t>  </a:t>
            </a:r>
            <a:r>
              <a:rPr lang="pt-BR" dirty="0"/>
              <a:t>– </a:t>
            </a:r>
            <a:r>
              <a:rPr lang="is-IS" dirty="0" smtClean="0"/>
              <a:t> Found at: </a:t>
            </a:r>
            <a:r>
              <a:rPr lang="en-US" dirty="0"/>
              <a:t>http://</a:t>
            </a:r>
            <a:r>
              <a:rPr lang="en-US" dirty="0" err="1"/>
              <a:t>vizier.cfa.harvard.edu</a:t>
            </a:r>
            <a:r>
              <a:rPr lang="en-US" dirty="0"/>
              <a:t>/</a:t>
            </a:r>
            <a:r>
              <a:rPr lang="en-US" dirty="0" err="1"/>
              <a:t>viz</a:t>
            </a:r>
            <a:r>
              <a:rPr lang="en-US" dirty="0"/>
              <a:t>-bin/VizieR-3?-source=J/MNRAS/317/460/stars&amp;-</a:t>
            </a:r>
            <a:r>
              <a:rPr lang="en-US" dirty="0" err="1"/>
              <a:t>out.max</a:t>
            </a:r>
            <a:r>
              <a:rPr lang="en-US" dirty="0"/>
              <a:t>=50&amp;-</a:t>
            </a:r>
            <a:r>
              <a:rPr lang="en-US" dirty="0" err="1"/>
              <a:t>out.form</a:t>
            </a:r>
            <a:r>
              <a:rPr lang="en-US" dirty="0"/>
              <a:t>=HTML%20Table&amp;-</a:t>
            </a:r>
            <a:r>
              <a:rPr lang="en-US" dirty="0" err="1"/>
              <a:t>out.add</a:t>
            </a:r>
            <a:r>
              <a:rPr lang="en-US" dirty="0"/>
              <a:t>=_r&amp;-</a:t>
            </a:r>
            <a:r>
              <a:rPr lang="en-US" dirty="0" err="1"/>
              <a:t>out.add</a:t>
            </a:r>
            <a:r>
              <a:rPr lang="en-US" dirty="0"/>
              <a:t>=_RAJ,_DEJ&amp;-sort=_r&amp;-</a:t>
            </a:r>
            <a:r>
              <a:rPr lang="en-US" dirty="0" err="1"/>
              <a:t>oc.form</a:t>
            </a:r>
            <a:r>
              <a:rPr lang="en-US" dirty="0"/>
              <a:t>=</a:t>
            </a:r>
            <a:r>
              <a:rPr lang="en-US" dirty="0" err="1"/>
              <a:t>sexa</a:t>
            </a:r>
            <a:endParaRPr lang="en-US" dirty="0"/>
          </a:p>
        </p:txBody>
      </p:sp>
      <p:pic>
        <p:nvPicPr>
          <p:cNvPr id="2" name="Picture 1" descr="Screen Shot 2017-07-20 at 7.26.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90" y="1016000"/>
            <a:ext cx="7531100" cy="5842000"/>
          </a:xfrm>
          <a:prstGeom prst="rect">
            <a:avLst/>
          </a:prstGeom>
        </p:spPr>
      </p:pic>
    </p:spTree>
    <p:extLst>
      <p:ext uri="{BB962C8B-B14F-4D97-AF65-F5344CB8AC3E}">
        <p14:creationId xmlns:p14="http://schemas.microsoft.com/office/powerpoint/2010/main" val="160746378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646331"/>
          </a:xfrm>
          <a:prstGeom prst="rect">
            <a:avLst/>
          </a:prstGeom>
          <a:noFill/>
        </p:spPr>
        <p:txBody>
          <a:bodyPr wrap="square" rtlCol="0">
            <a:spAutoFit/>
          </a:bodyPr>
          <a:lstStyle/>
          <a:p>
            <a:r>
              <a:rPr lang="en-US" dirty="0" smtClean="0"/>
              <a:t>mira42.tbl – </a:t>
            </a:r>
            <a:r>
              <a:rPr lang="is-IS" dirty="0"/>
              <a:t>00 05 06.0 +00 43 48</a:t>
            </a:r>
            <a:r>
              <a:rPr lang="is-IS" dirty="0" smtClean="0"/>
              <a:t>  </a:t>
            </a:r>
            <a:r>
              <a:rPr lang="pt-BR" dirty="0" smtClean="0"/>
              <a:t>– </a:t>
            </a:r>
            <a:r>
              <a:rPr lang="is-IS" dirty="0"/>
              <a:t> period: </a:t>
            </a:r>
            <a:r>
              <a:rPr lang="is-IS" dirty="0" smtClean="0"/>
              <a:t>191.755  </a:t>
            </a:r>
            <a:r>
              <a:rPr lang="pt-BR" dirty="0"/>
              <a:t>– </a:t>
            </a:r>
            <a:r>
              <a:rPr lang="is-IS" dirty="0" smtClean="0"/>
              <a:t> </a:t>
            </a:r>
            <a:r>
              <a:rPr lang="en-US" dirty="0"/>
              <a:t>http://</a:t>
            </a:r>
            <a:r>
              <a:rPr lang="en-US" dirty="0" err="1"/>
              <a:t>vizier.cfa.harvard.edu</a:t>
            </a:r>
            <a:r>
              <a:rPr lang="en-US" dirty="0"/>
              <a:t>/</a:t>
            </a:r>
            <a:r>
              <a:rPr lang="en-US" dirty="0" err="1"/>
              <a:t>viz</a:t>
            </a:r>
            <a:r>
              <a:rPr lang="en-US" dirty="0"/>
              <a:t>-bin/</a:t>
            </a:r>
            <a:r>
              <a:rPr lang="en-US" dirty="0" err="1"/>
              <a:t>VizieR</a:t>
            </a:r>
            <a:r>
              <a:rPr lang="en-US" dirty="0"/>
              <a:t>?-source=II/264</a:t>
            </a:r>
          </a:p>
        </p:txBody>
      </p:sp>
      <p:pic>
        <p:nvPicPr>
          <p:cNvPr id="3" name="Picture 2" descr="Screen Shot 2017-07-20 at 7.43.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15" y="1066800"/>
            <a:ext cx="7454900" cy="5791200"/>
          </a:xfrm>
          <a:prstGeom prst="rect">
            <a:avLst/>
          </a:prstGeom>
        </p:spPr>
      </p:pic>
    </p:spTree>
    <p:extLst>
      <p:ext uri="{BB962C8B-B14F-4D97-AF65-F5344CB8AC3E}">
        <p14:creationId xmlns:p14="http://schemas.microsoft.com/office/powerpoint/2010/main" val="68174158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2694" y="116151"/>
            <a:ext cx="8795680" cy="646331"/>
          </a:xfrm>
          <a:prstGeom prst="rect">
            <a:avLst/>
          </a:prstGeom>
          <a:noFill/>
        </p:spPr>
        <p:txBody>
          <a:bodyPr wrap="square" rtlCol="0">
            <a:spAutoFit/>
          </a:bodyPr>
          <a:lstStyle/>
          <a:p>
            <a:r>
              <a:rPr lang="en-US" dirty="0" smtClean="0"/>
              <a:t>mira49.tbl – </a:t>
            </a:r>
            <a:r>
              <a:rPr lang="is-IS" dirty="0"/>
              <a:t>15 27 47.3 +19 33 48</a:t>
            </a:r>
            <a:r>
              <a:rPr lang="is-IS" dirty="0" smtClean="0"/>
              <a:t>  </a:t>
            </a:r>
            <a:r>
              <a:rPr lang="pt-BR" dirty="0" smtClean="0"/>
              <a:t>– </a:t>
            </a:r>
            <a:r>
              <a:rPr lang="is-IS" dirty="0"/>
              <a:t> </a:t>
            </a:r>
            <a:r>
              <a:rPr lang="cs-CZ" dirty="0"/>
              <a:t>period: 584.1121495327103</a:t>
            </a:r>
            <a:r>
              <a:rPr lang="is-IS" dirty="0" smtClean="0"/>
              <a:t>  </a:t>
            </a:r>
            <a:r>
              <a:rPr lang="pt-BR" dirty="0"/>
              <a:t>– </a:t>
            </a:r>
            <a:r>
              <a:rPr lang="is-IS" dirty="0" smtClean="0"/>
              <a:t> </a:t>
            </a:r>
            <a:r>
              <a:rPr lang="en-US" dirty="0"/>
              <a:t>http://</a:t>
            </a:r>
            <a:r>
              <a:rPr lang="en-US" dirty="0" err="1"/>
              <a:t>iopscience.iop.org</a:t>
            </a:r>
            <a:r>
              <a:rPr lang="en-US" dirty="0"/>
              <a:t>/article/10.1086/338647/</a:t>
            </a:r>
            <a:r>
              <a:rPr lang="en-US" dirty="0" err="1"/>
              <a:t>pdf</a:t>
            </a:r>
            <a:endParaRPr lang="en-US" dirty="0"/>
          </a:p>
        </p:txBody>
      </p:sp>
      <p:pic>
        <p:nvPicPr>
          <p:cNvPr id="2" name="Picture 1" descr="Screen Shot 2017-07-20 at 8.22.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02" y="1054100"/>
            <a:ext cx="7467600" cy="5803900"/>
          </a:xfrm>
          <a:prstGeom prst="rect">
            <a:avLst/>
          </a:prstGeom>
        </p:spPr>
      </p:pic>
    </p:spTree>
    <p:extLst>
      <p:ext uri="{BB962C8B-B14F-4D97-AF65-F5344CB8AC3E}">
        <p14:creationId xmlns:p14="http://schemas.microsoft.com/office/powerpoint/2010/main" val="39062739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10427</TotalTime>
  <Words>9793</Words>
  <Application>Microsoft Macintosh PowerPoint</Application>
  <PresentationFormat>On-screen Show (4:3)</PresentationFormat>
  <Paragraphs>485</Paragraphs>
  <Slides>202</Slides>
  <Notes>0</Notes>
  <HiddenSlides>0</HiddenSlides>
  <MMClips>0</MMClips>
  <ScaleCrop>false</ScaleCrop>
  <HeadingPairs>
    <vt:vector size="4" baseType="variant">
      <vt:variant>
        <vt:lpstr>Theme</vt:lpstr>
      </vt:variant>
      <vt:variant>
        <vt:i4>1</vt:i4>
      </vt:variant>
      <vt:variant>
        <vt:lpstr>Slide Titles</vt:lpstr>
      </vt:variant>
      <vt:variant>
        <vt:i4>202</vt:i4>
      </vt:variant>
    </vt:vector>
  </HeadingPairs>
  <TitlesOfParts>
    <vt:vector size="203" baseType="lpstr">
      <vt:lpstr>Office Theme</vt:lpstr>
      <vt:lpstr>LSST Variable Star Classification</vt:lpstr>
      <vt:lpstr>Perhaps most important thing from this slideshow…</vt:lpstr>
      <vt:lpstr>PowerPoint Presentation</vt:lpstr>
      <vt:lpstr> Light curves for star 2 (not phase-folded. Not yet. In time) (RA = 20:50:00.91, dec = -00:42:23.8)  (separate plots for different oid’s)</vt:lpstr>
      <vt:lpstr> Light curves for star 2 cont. for object 226832060006908, best-fit period = 0.191486 </vt:lpstr>
      <vt:lpstr> Light curves for star 2 cont. for object 26832000005734, best-fit period = 2.440220 </vt:lpstr>
      <vt:lpstr>Week 2:</vt:lpstr>
      <vt:lpstr> Star 3</vt:lpstr>
      <vt:lpstr>Histogram of Magnitudes</vt:lpstr>
      <vt:lpstr>PowerPoint Presentation</vt:lpstr>
      <vt:lpstr>PowerPoint Presentation</vt:lpstr>
      <vt:lpstr>PowerPoint Presentation</vt:lpstr>
      <vt:lpstr>Used cesium-ml package to determine frequency -&gt; period -&gt; phase-folding!</vt:lpstr>
      <vt:lpstr>Phase folding software</vt:lpstr>
      <vt:lpstr>Star 2 Phase-folded Light Curves</vt:lpstr>
      <vt:lpstr>Star 2 Best Phase-folded Light Curve</vt:lpstr>
      <vt:lpstr>PowerPoint Presentation</vt:lpstr>
      <vt:lpstr>PowerPoint Presentation</vt:lpstr>
      <vt:lpstr> Went back to editing the light curve software  reworked using strongest coding practices I know  one while loop that produces phase-folded light curves for any number of oid’s, i.e. however many there happen to be for the star we are working with (while loop instead of for loop precisely because number of oid’s is not fixed</vt:lpstr>
      <vt:lpstr>PowerPoint Presentation</vt:lpstr>
      <vt:lpstr>PowerPoint Presentation</vt:lpstr>
      <vt:lpstr>PowerPoint Presentation</vt:lpstr>
      <vt:lpstr>PowerPoint Presentation</vt:lpstr>
      <vt:lpstr>Verification of correctness  (print statements are powerful!)</vt:lpstr>
      <vt:lpstr>PowerPoint Presentation</vt:lpstr>
      <vt:lpstr>Recommendation for Next step </vt:lpstr>
      <vt:lpstr>PowerPoint Presentation</vt:lpstr>
      <vt:lpstr>Recommendation for (future) next steps</vt:lpstr>
      <vt:lpstr>Monday, July 10, 2017</vt:lpstr>
      <vt:lpstr>PowerPoint Presentation</vt:lpstr>
      <vt:lpstr>PowerPoint Presentation</vt:lpstr>
      <vt:lpstr>Lomb-Scargle Paper (VanderPlas)</vt:lpstr>
      <vt:lpstr>PowerPoint Presentation</vt:lpstr>
      <vt:lpstr>Back to the software…</vt:lpstr>
      <vt:lpstr>Updates to software </vt:lpstr>
      <vt:lpstr>RRL ab, c, d</vt:lpstr>
      <vt:lpstr>RR Lyrae</vt:lpstr>
      <vt:lpstr>Week 4</vt:lpstr>
      <vt:lpstr>Task: Find 3 ‘golden’ and 3 ‘average’ examples for RRab and RRc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(RR Lyrae)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 Curves and .’s</vt:lpstr>
      <vt:lpstr>PowerPoint Presentation</vt:lpstr>
      <vt:lpstr>PowerPoint Presentation</vt:lpstr>
      <vt:lpstr>PowerPoint Presentation</vt:lpstr>
      <vt:lpstr>PowerPoint Presentation</vt:lpstr>
      <vt:lpstr>Proceeding…</vt:lpstr>
      <vt:lpstr>Week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Miras are tough…</vt:lpstr>
      <vt:lpstr>PowerPoint Presentation</vt:lpstr>
      <vt:lpstr>Questions</vt:lpstr>
      <vt:lpstr>Questions</vt:lpstr>
      <vt:lpstr>Week 6</vt:lpstr>
      <vt:lpstr>Quick remark about amplitude…</vt:lpstr>
      <vt:lpstr>PowerPoint Presentation</vt:lpstr>
      <vt:lpstr>Amplitude</vt:lpstr>
      <vt:lpstr>PowerPoint Presentation</vt:lpstr>
      <vt:lpstr>Best EB LCs…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Classification / Types </vt:lpstr>
      <vt:lpstr>PowerPoint Presentation</vt:lpstr>
      <vt:lpstr>Distinguished by LC</vt:lpstr>
      <vt:lpstr>Let’s find more good EB LCs…</vt:lpstr>
      <vt:lpstr>PowerPoint Presentation</vt:lpstr>
      <vt:lpstr>PowerPoint Presentation</vt:lpstr>
      <vt:lpstr>PowerPoint Presentation</vt:lpstr>
      <vt:lpstr>PowerPoint Presentation</vt:lpstr>
      <vt:lpstr>PowerPoint Presentation</vt:lpstr>
      <vt:lpstr>PowerPoint Presentation</vt:lpstr>
      <vt:lpstr>Questions</vt:lpstr>
      <vt:lpstr>Week 7</vt:lpstr>
      <vt:lpstr>Quasars (AGN)</vt:lpstr>
      <vt:lpstr>Quasars (AGN)</vt:lpstr>
      <vt:lpstr>Quasar Question</vt:lpstr>
      <vt:lpstr>PowerPoint Presentation</vt:lpstr>
      <vt:lpstr>PowerPoint Presentation</vt:lpstr>
      <vt:lpstr>PowerPoint Presentation</vt:lpstr>
      <vt:lpstr>PowerPoint Presentation</vt:lpstr>
      <vt:lpstr>PowerPoint Presentation</vt:lpstr>
      <vt:lpstr>PowerPoint Presentation</vt:lpstr>
      <vt:lpstr>Week 8</vt:lpstr>
      <vt:lpstr>Best Quasars...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 Stars Research Results</dc:title>
  <dc:creator>Tanner Leighton</dc:creator>
  <cp:lastModifiedBy>Tanner Leighton</cp:lastModifiedBy>
  <cp:revision>249</cp:revision>
  <dcterms:created xsi:type="dcterms:W3CDTF">2017-06-26T21:34:03Z</dcterms:created>
  <dcterms:modified xsi:type="dcterms:W3CDTF">2017-08-17T20:57:36Z</dcterms:modified>
</cp:coreProperties>
</file>